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5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Lst>
  <p:sldSz cy="6858000" cx="9144000"/>
  <p:notesSz cx="7010400" cy="9236075"/>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68625" y="692700"/>
            <a:ext cx="4673825" cy="34635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701025" y="4387125"/>
            <a:ext cx="5608300" cy="4156225"/>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 name="Shape 35"/>
        <p:cNvGrpSpPr/>
        <p:nvPr/>
      </p:nvGrpSpPr>
      <p:grpSpPr>
        <a:xfrm>
          <a:off x="0" y="0"/>
          <a:ext cx="0" cy="0"/>
          <a:chOff x="0" y="0"/>
          <a:chExt cx="0" cy="0"/>
        </a:xfrm>
      </p:grpSpPr>
      <p:sp>
        <p:nvSpPr>
          <p:cNvPr id="36" name="Google Shape;36;p3: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37" name="Google Shape;37;p3: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rPr b="1" i="0" lang="en-US" sz="1200">
                <a:solidFill>
                  <a:schemeClr val="dk1"/>
                </a:solidFill>
                <a:latin typeface="Times New Roman"/>
                <a:ea typeface="Times New Roman"/>
                <a:cs typeface="Times New Roman"/>
                <a:sym typeface="Times New Roman"/>
              </a:rPr>
              <a:t>Lesson Objective:</a:t>
            </a:r>
            <a:br>
              <a:rPr b="0" i="0" lang="en-US" sz="1200">
                <a:solidFill>
                  <a:schemeClr val="dk1"/>
                </a:solidFill>
                <a:latin typeface="Times New Roman"/>
                <a:ea typeface="Times New Roman"/>
                <a:cs typeface="Times New Roman"/>
                <a:sym typeface="Times New Roman"/>
              </a:rPr>
            </a:br>
            <a:r>
              <a:rPr b="0" i="0" lang="en-US" sz="1200">
                <a:solidFill>
                  <a:schemeClr val="dk1"/>
                </a:solidFill>
                <a:latin typeface="Times New Roman"/>
                <a:ea typeface="Times New Roman"/>
                <a:cs typeface="Times New Roman"/>
                <a:sym typeface="Times New Roman"/>
              </a:rPr>
              <a:t>Explain, analyze, and model the flow of matter and energy through trophic levels using food chains, food webs, and pyramid models.</a:t>
            </a:r>
            <a:endParaRPr/>
          </a:p>
        </p:txBody>
      </p:sp>
      <p:sp>
        <p:nvSpPr>
          <p:cNvPr id="38" name="Google Shape;38;p3: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39" name="Google Shape;39;p3: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12: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32" name="Google Shape;132;p12: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133" name="Google Shape;133;p12: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34" name="Google Shape;134;p12: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13: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3" name="Google Shape;143;p13: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144" name="Google Shape;144;p13: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45" name="Google Shape;145;p13: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14: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4" name="Google Shape;154;p14: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155" name="Google Shape;155;p14: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56" name="Google Shape;156;p14: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15: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65" name="Google Shape;165;p15: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166" name="Google Shape;166;p15: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67" name="Google Shape;167;p15: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6: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76" name="Google Shape;176;p16: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a:p>
        </p:txBody>
      </p:sp>
      <p:sp>
        <p:nvSpPr>
          <p:cNvPr id="177" name="Google Shape;177;p16: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78" name="Google Shape;178;p16: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7: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8" name="Google Shape;188;p17: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a:p>
        </p:txBody>
      </p:sp>
      <p:sp>
        <p:nvSpPr>
          <p:cNvPr id="189" name="Google Shape;189;p17: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90" name="Google Shape;190;p17: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18: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99" name="Google Shape;199;p18: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200" name="Google Shape;200;p18: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201" name="Google Shape;201;p18: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9: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210" name="Google Shape;210;p19: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marR="0" rtl="0" algn="l">
              <a:lnSpc>
                <a:spcPct val="100000"/>
              </a:lnSpc>
              <a:spcBef>
                <a:spcPts val="0"/>
              </a:spcBef>
              <a:spcAft>
                <a:spcPts val="0"/>
              </a:spcAft>
              <a:buClr>
                <a:schemeClr val="dk1"/>
              </a:buClr>
              <a:buSzPts val="1200"/>
              <a:buFont typeface="Times New Roman"/>
              <a:buNone/>
            </a:pPr>
            <a:r>
              <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a:p>
        </p:txBody>
      </p:sp>
      <p:sp>
        <p:nvSpPr>
          <p:cNvPr id="211" name="Google Shape;211;p19: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212" name="Google Shape;212;p19: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20: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220" name="Google Shape;220;p20: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marR="0" rtl="0" algn="l">
              <a:lnSpc>
                <a:spcPct val="100000"/>
              </a:lnSpc>
              <a:spcBef>
                <a:spcPts val="0"/>
              </a:spcBef>
              <a:spcAft>
                <a:spcPts val="0"/>
              </a:spcAft>
              <a:buClr>
                <a:schemeClr val="dk1"/>
              </a:buClr>
              <a:buSzPts val="1200"/>
              <a:buFont typeface="Times New Roman"/>
              <a:buNone/>
            </a:pPr>
            <a:r>
              <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a:p>
        </p:txBody>
      </p:sp>
      <p:sp>
        <p:nvSpPr>
          <p:cNvPr id="221" name="Google Shape;221;p20: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222" name="Google Shape;222;p20: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21: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230" name="Google Shape;230;p21: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marR="0" rtl="0" algn="l">
              <a:lnSpc>
                <a:spcPct val="100000"/>
              </a:lnSpc>
              <a:spcBef>
                <a:spcPts val="0"/>
              </a:spcBef>
              <a:spcAft>
                <a:spcPts val="0"/>
              </a:spcAft>
              <a:buClr>
                <a:schemeClr val="dk1"/>
              </a:buClr>
              <a:buSzPts val="1200"/>
              <a:buFont typeface="Times New Roman"/>
              <a:buNone/>
            </a:pPr>
            <a:r>
              <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a:p>
        </p:txBody>
      </p:sp>
      <p:sp>
        <p:nvSpPr>
          <p:cNvPr id="231" name="Google Shape;231;p21: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232" name="Google Shape;232;p21: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p4: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44" name="Google Shape;44;p4: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45" name="Google Shape;45;p4: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46" name="Google Shape;46;p4: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22: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241" name="Google Shape;241;p22: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242" name="Google Shape;242;p22: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243" name="Google Shape;243;p22: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23: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252" name="Google Shape;252;p23: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marR="0" rtl="0" algn="l">
              <a:lnSpc>
                <a:spcPct val="100000"/>
              </a:lnSpc>
              <a:spcBef>
                <a:spcPts val="0"/>
              </a:spcBef>
              <a:spcAft>
                <a:spcPts val="0"/>
              </a:spcAft>
              <a:buClr>
                <a:schemeClr val="dk1"/>
              </a:buClr>
              <a:buSzPts val="1200"/>
              <a:buFont typeface="Times New Roman"/>
              <a:buNone/>
            </a:pPr>
            <a:r>
              <a:t/>
            </a:r>
            <a:endParaRPr b="0" i="0" sz="12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a:p>
        </p:txBody>
      </p:sp>
      <p:sp>
        <p:nvSpPr>
          <p:cNvPr id="253" name="Google Shape;253;p23: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254" name="Google Shape;254;p23: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25: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262" name="Google Shape;262;p25: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263" name="Google Shape;263;p25: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264" name="Google Shape;264;p25: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26:notes"/>
          <p:cNvSpPr txBox="1"/>
          <p:nvPr>
            <p:ph idx="1" type="body"/>
          </p:nvPr>
        </p:nvSpPr>
        <p:spPr>
          <a:xfrm>
            <a:off x="701025" y="4387125"/>
            <a:ext cx="5608300" cy="415622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6:notes"/>
          <p:cNvSpPr/>
          <p:nvPr>
            <p:ph idx="2" type="sldImg"/>
          </p:nvPr>
        </p:nvSpPr>
        <p:spPr>
          <a:xfrm>
            <a:off x="1168625" y="692700"/>
            <a:ext cx="4673825" cy="34635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5: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56" name="Google Shape;56;p5: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57" name="Google Shape;57;p5: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58" name="Google Shape;58;p5: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p6: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66" name="Google Shape;66;p6: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67" name="Google Shape;67;p6: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68" name="Google Shape;68;p6: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7: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76" name="Google Shape;76;p7: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77" name="Google Shape;77;p7: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78" name="Google Shape;78;p7: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8: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87" name="Google Shape;87;p8: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88" name="Google Shape;88;p8: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89" name="Google Shape;89;p8: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9: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97" name="Google Shape;97;p9: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98" name="Google Shape;98;p9: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99" name="Google Shape;99;p9: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10: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08" name="Google Shape;108;p10: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109" name="Google Shape;109;p10: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10" name="Google Shape;110;p10: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11: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21" name="Google Shape;121;p11: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122" name="Google Shape;122;p11: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23" name="Google Shape;123;p11: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2" name="Shape 12"/>
        <p:cNvGrpSpPr/>
        <p:nvPr/>
      </p:nvGrpSpPr>
      <p:grpSpPr>
        <a:xfrm>
          <a:off x="0" y="0"/>
          <a:ext cx="0" cy="0"/>
          <a:chOff x="0" y="0"/>
          <a:chExt cx="0" cy="0"/>
        </a:xfrm>
      </p:grpSpPr>
      <p:sp>
        <p:nvSpPr>
          <p:cNvPr id="13" name="Google Shape;13;p2"/>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2A900"/>
              </a:buClr>
              <a:buSzPts val="2800"/>
              <a:buFont typeface="Cambria"/>
              <a:buNone/>
              <a:defRPr>
                <a:solidFill>
                  <a:srgbClr val="F2A900"/>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 name="Google Shape;14;p2"/>
          <p:cNvSpPr txBox="1"/>
          <p:nvPr>
            <p:ph idx="1" type="body"/>
          </p:nvPr>
        </p:nvSpPr>
        <p:spPr>
          <a:xfrm>
            <a:off x="457200" y="1151692"/>
            <a:ext cx="8229600" cy="4799741"/>
          </a:xfrm>
          <a:prstGeom prst="rect">
            <a:avLst/>
          </a:prstGeom>
          <a:noFill/>
          <a:ln>
            <a:noFill/>
          </a:ln>
        </p:spPr>
        <p:txBody>
          <a:bodyPr anchorCtr="0" anchor="t" bIns="45700" lIns="0" spcFirstLastPara="1" rIns="0" wrap="square" tIns="45700">
            <a:noAutofit/>
          </a:bodyPr>
          <a:lstStyle>
            <a:lvl1pPr indent="-411480" lvl="0" marL="457200" algn="l">
              <a:spcBef>
                <a:spcPts val="0"/>
              </a:spcBef>
              <a:spcAft>
                <a:spcPts val="0"/>
              </a:spcAft>
              <a:buClr>
                <a:schemeClr val="dk1"/>
              </a:buClr>
              <a:buSzPts val="2880"/>
              <a:buChar char="•"/>
              <a:defRPr sz="2400">
                <a:latin typeface="Cambria"/>
                <a:ea typeface="Cambria"/>
                <a:cs typeface="Cambria"/>
                <a:sym typeface="Cambria"/>
              </a:defRPr>
            </a:lvl1pPr>
            <a:lvl2pPr indent="-381000" lvl="1" marL="914400" algn="l">
              <a:spcBef>
                <a:spcPts val="0"/>
              </a:spcBef>
              <a:spcAft>
                <a:spcPts val="0"/>
              </a:spcAft>
              <a:buClr>
                <a:schemeClr val="dk1"/>
              </a:buClr>
              <a:buSzPts val="2400"/>
              <a:buChar char="–"/>
              <a:defRPr sz="2400">
                <a:latin typeface="Cambria"/>
                <a:ea typeface="Cambria"/>
                <a:cs typeface="Cambria"/>
                <a:sym typeface="Cambria"/>
              </a:defRPr>
            </a:lvl2pPr>
            <a:lvl3pPr indent="-381000" lvl="2" marL="1371600" algn="l">
              <a:spcBef>
                <a:spcPts val="0"/>
              </a:spcBef>
              <a:spcAft>
                <a:spcPts val="0"/>
              </a:spcAft>
              <a:buClr>
                <a:schemeClr val="dk1"/>
              </a:buClr>
              <a:buSzPts val="2400"/>
              <a:buChar char="•"/>
              <a:defRPr sz="2400">
                <a:latin typeface="Cambria"/>
                <a:ea typeface="Cambria"/>
                <a:cs typeface="Cambria"/>
                <a:sym typeface="Cambria"/>
              </a:defRPr>
            </a:lvl3pPr>
            <a:lvl4pPr indent="-381000" lvl="3" marL="1828800" algn="l">
              <a:spcBef>
                <a:spcPts val="0"/>
              </a:spcBef>
              <a:spcAft>
                <a:spcPts val="0"/>
              </a:spcAft>
              <a:buClr>
                <a:schemeClr val="dk1"/>
              </a:buClr>
              <a:buSzPts val="2400"/>
              <a:buChar char="-"/>
              <a:defRPr sz="2400">
                <a:latin typeface="Cambria"/>
                <a:ea typeface="Cambria"/>
                <a:cs typeface="Cambria"/>
                <a:sym typeface="Cambria"/>
              </a:defRPr>
            </a:lvl4pPr>
            <a:lvl5pPr indent="-381000" lvl="4" marL="2286000" algn="l">
              <a:spcBef>
                <a:spcPts val="0"/>
              </a:spcBef>
              <a:spcAft>
                <a:spcPts val="0"/>
              </a:spcAft>
              <a:buClr>
                <a:schemeClr val="dk1"/>
              </a:buClr>
              <a:buSzPts val="2400"/>
              <a:buChar char="»"/>
              <a:defRPr sz="2400">
                <a:latin typeface="Cambria"/>
                <a:ea typeface="Cambria"/>
                <a:cs typeface="Cambria"/>
                <a:sym typeface="Cambria"/>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5" name="Google Shape;15;p2"/>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p:cSld name="Title Slide">
    <p:spTree>
      <p:nvGrpSpPr>
        <p:cNvPr id="16" name="Shape 16"/>
        <p:cNvGrpSpPr/>
        <p:nvPr/>
      </p:nvGrpSpPr>
      <p:grpSpPr>
        <a:xfrm>
          <a:off x="0" y="0"/>
          <a:ext cx="0" cy="0"/>
          <a:chOff x="0" y="0"/>
          <a:chExt cx="0" cy="0"/>
        </a:xfrm>
      </p:grpSpPr>
      <p:grpSp>
        <p:nvGrpSpPr>
          <p:cNvPr id="17" name="Google Shape;17;p3"/>
          <p:cNvGrpSpPr/>
          <p:nvPr/>
        </p:nvGrpSpPr>
        <p:grpSpPr>
          <a:xfrm>
            <a:off x="457200" y="442000"/>
            <a:ext cx="8235757" cy="5504790"/>
            <a:chOff x="457200" y="442000"/>
            <a:chExt cx="8235757" cy="5504790"/>
          </a:xfrm>
        </p:grpSpPr>
        <p:sp>
          <p:nvSpPr>
            <p:cNvPr id="18" name="Google Shape;18;p3"/>
            <p:cNvSpPr/>
            <p:nvPr/>
          </p:nvSpPr>
          <p:spPr>
            <a:xfrm>
              <a:off x="457200" y="1603390"/>
              <a:ext cx="7251192" cy="4343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Times New Roman"/>
                <a:ea typeface="Times New Roman"/>
                <a:cs typeface="Times New Roman"/>
                <a:sym typeface="Times New Roman"/>
              </a:endParaRPr>
            </a:p>
          </p:txBody>
        </p:sp>
        <p:pic>
          <p:nvPicPr>
            <p:cNvPr descr="HMH_vertical logo.png" id="19" name="Google Shape;19;p3"/>
            <p:cNvPicPr preferRelativeResize="0"/>
            <p:nvPr/>
          </p:nvPicPr>
          <p:blipFill rotWithShape="1">
            <a:blip r:embed="rId2">
              <a:alphaModFix/>
            </a:blip>
            <a:srcRect b="0" l="0" r="0" t="0"/>
            <a:stretch/>
          </p:blipFill>
          <p:spPr>
            <a:xfrm>
              <a:off x="7042912" y="442000"/>
              <a:ext cx="1650045" cy="1039328"/>
            </a:xfrm>
            <a:prstGeom prst="rect">
              <a:avLst/>
            </a:prstGeom>
            <a:noFill/>
            <a:ln>
              <a:noFill/>
            </a:ln>
          </p:spPr>
        </p:pic>
      </p:grpSp>
      <p:sp>
        <p:nvSpPr>
          <p:cNvPr id="20" name="Google Shape;20;p3"/>
          <p:cNvSpPr txBox="1"/>
          <p:nvPr>
            <p:ph type="ctrTitle"/>
          </p:nvPr>
        </p:nvSpPr>
        <p:spPr>
          <a:xfrm>
            <a:off x="706001" y="1662793"/>
            <a:ext cx="6400022" cy="73459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4000"/>
              <a:buFont typeface="Cambria"/>
              <a:buNone/>
              <a:defRPr b="1" sz="4000">
                <a:solidFill>
                  <a:srgbClr val="FFFFFF"/>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21" name="Shape 21"/>
        <p:cNvGrpSpPr/>
        <p:nvPr/>
      </p:nvGrpSpPr>
      <p:grpSpPr>
        <a:xfrm>
          <a:off x="0" y="0"/>
          <a:ext cx="0" cy="0"/>
          <a:chOff x="0" y="0"/>
          <a:chExt cx="0" cy="0"/>
        </a:xfrm>
      </p:grpSpPr>
      <p:sp>
        <p:nvSpPr>
          <p:cNvPr id="22" name="Google Shape;22;p4"/>
          <p:cNvSpPr txBox="1"/>
          <p:nvPr>
            <p:ph idx="1" type="body"/>
          </p:nvPr>
        </p:nvSpPr>
        <p:spPr>
          <a:xfrm>
            <a:off x="457200" y="1146175"/>
            <a:ext cx="3994150" cy="4525963"/>
          </a:xfrm>
          <a:prstGeom prst="rect">
            <a:avLst/>
          </a:prstGeom>
          <a:noFill/>
          <a:ln>
            <a:noFill/>
          </a:ln>
        </p:spPr>
        <p:txBody>
          <a:bodyPr anchorCtr="0" anchor="t" bIns="45700" lIns="0" spcFirstLastPara="1" rIns="0" wrap="square" tIns="45700">
            <a:noAutofit/>
          </a:bodyPr>
          <a:lstStyle>
            <a:lvl1pPr indent="-411480" lvl="0" marL="457200" algn="l">
              <a:spcBef>
                <a:spcPts val="0"/>
              </a:spcBef>
              <a:spcAft>
                <a:spcPts val="0"/>
              </a:spcAft>
              <a:buClr>
                <a:schemeClr val="dk1"/>
              </a:buClr>
              <a:buSzPts val="2880"/>
              <a:buChar char="•"/>
              <a:defRPr sz="2400">
                <a:latin typeface="Cambria"/>
                <a:ea typeface="Cambria"/>
                <a:cs typeface="Cambria"/>
                <a:sym typeface="Cambria"/>
              </a:defRPr>
            </a:lvl1pPr>
            <a:lvl2pPr indent="-381000" lvl="1" marL="914400" algn="l">
              <a:spcBef>
                <a:spcPts val="0"/>
              </a:spcBef>
              <a:spcAft>
                <a:spcPts val="0"/>
              </a:spcAft>
              <a:buClr>
                <a:schemeClr val="dk1"/>
              </a:buClr>
              <a:buSzPts val="2400"/>
              <a:buChar char="–"/>
              <a:defRPr sz="2400">
                <a:latin typeface="Cambria"/>
                <a:ea typeface="Cambria"/>
                <a:cs typeface="Cambria"/>
                <a:sym typeface="Cambria"/>
              </a:defRPr>
            </a:lvl2pPr>
            <a:lvl3pPr indent="-381000" lvl="2" marL="1371600" algn="l">
              <a:spcBef>
                <a:spcPts val="0"/>
              </a:spcBef>
              <a:spcAft>
                <a:spcPts val="0"/>
              </a:spcAft>
              <a:buClr>
                <a:schemeClr val="dk1"/>
              </a:buClr>
              <a:buSzPts val="2400"/>
              <a:buChar char="•"/>
              <a:defRPr sz="2400">
                <a:latin typeface="Cambria"/>
                <a:ea typeface="Cambria"/>
                <a:cs typeface="Cambria"/>
                <a:sym typeface="Cambria"/>
              </a:defRPr>
            </a:lvl3pPr>
            <a:lvl4pPr indent="-381000" lvl="3" marL="1828800" algn="l">
              <a:spcBef>
                <a:spcPts val="0"/>
              </a:spcBef>
              <a:spcAft>
                <a:spcPts val="0"/>
              </a:spcAft>
              <a:buClr>
                <a:schemeClr val="dk1"/>
              </a:buClr>
              <a:buSzPts val="2400"/>
              <a:buChar char="-"/>
              <a:defRPr sz="2400">
                <a:latin typeface="Cambria"/>
                <a:ea typeface="Cambria"/>
                <a:cs typeface="Cambria"/>
                <a:sym typeface="Cambria"/>
              </a:defRPr>
            </a:lvl4pPr>
            <a:lvl5pPr indent="-381000" lvl="4" marL="2286000" algn="l">
              <a:spcBef>
                <a:spcPts val="0"/>
              </a:spcBef>
              <a:spcAft>
                <a:spcPts val="0"/>
              </a:spcAft>
              <a:buClr>
                <a:schemeClr val="dk1"/>
              </a:buClr>
              <a:buSzPts val="2400"/>
              <a:buChar char="»"/>
              <a:defRPr sz="2400">
                <a:latin typeface="Cambria"/>
                <a:ea typeface="Cambria"/>
                <a:cs typeface="Cambria"/>
                <a:sym typeface="Cambria"/>
              </a:defRPr>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23" name="Google Shape;23;p4"/>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
        <p:nvSpPr>
          <p:cNvPr id="24" name="Google Shape;24;p4"/>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chemeClr val="dk2"/>
              </a:buClr>
              <a:buSzPts val="2800"/>
              <a:buFont typeface="Cambria"/>
              <a:buNone/>
              <a:defRPr b="1" sz="2800">
                <a:solidFill>
                  <a:schemeClr val="dk2"/>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25" name="Shape 25"/>
        <p:cNvGrpSpPr/>
        <p:nvPr/>
      </p:nvGrpSpPr>
      <p:grpSpPr>
        <a:xfrm>
          <a:off x="0" y="0"/>
          <a:ext cx="0" cy="0"/>
          <a:chOff x="0" y="0"/>
          <a:chExt cx="0" cy="0"/>
        </a:xfrm>
      </p:grpSpPr>
      <p:sp>
        <p:nvSpPr>
          <p:cNvPr id="26" name="Google Shape;26;p5"/>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chemeClr val="dk2"/>
              </a:buClr>
              <a:buSzPts val="2800"/>
              <a:buFont typeface="Cambria"/>
              <a:buNone/>
              <a:defRPr b="1" sz="2800">
                <a:solidFill>
                  <a:schemeClr val="dk2"/>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5"/>
          <p:cNvSpPr txBox="1"/>
          <p:nvPr>
            <p:ph idx="1" type="body"/>
          </p:nvPr>
        </p:nvSpPr>
        <p:spPr>
          <a:xfrm>
            <a:off x="457200" y="1146175"/>
            <a:ext cx="3994150" cy="639762"/>
          </a:xfrm>
          <a:prstGeom prst="rect">
            <a:avLst/>
          </a:prstGeom>
          <a:noFill/>
          <a:ln>
            <a:noFill/>
          </a:ln>
        </p:spPr>
        <p:txBody>
          <a:bodyPr anchorCtr="0" anchor="b" bIns="45700" lIns="0" spcFirstLastPara="1" rIns="0" wrap="square" tIns="45700">
            <a:noAutofit/>
          </a:bodyPr>
          <a:lstStyle>
            <a:lvl1pPr indent="-228600" lvl="0" marL="457200" algn="l">
              <a:spcBef>
                <a:spcPts val="0"/>
              </a:spcBef>
              <a:spcAft>
                <a:spcPts val="0"/>
              </a:spcAft>
              <a:buClr>
                <a:schemeClr val="dk1"/>
              </a:buClr>
              <a:buSzPts val="2160"/>
              <a:buNone/>
              <a:defRPr b="1" sz="1800">
                <a:latin typeface="Cambria"/>
                <a:ea typeface="Cambria"/>
                <a:cs typeface="Cambria"/>
                <a:sym typeface="Cambria"/>
              </a:defRPr>
            </a:lvl1pPr>
            <a:lvl2pPr indent="-228600" lvl="1" marL="914400" algn="l">
              <a:spcBef>
                <a:spcPts val="0"/>
              </a:spcBef>
              <a:spcAft>
                <a:spcPts val="0"/>
              </a:spcAft>
              <a:buClr>
                <a:schemeClr val="dk1"/>
              </a:buClr>
              <a:buSzPts val="2000"/>
              <a:buNone/>
              <a:defRPr b="1" sz="2000"/>
            </a:lvl2pPr>
            <a:lvl3pPr indent="-228600" lvl="2" marL="1371600" algn="l">
              <a:spcBef>
                <a:spcPts val="0"/>
              </a:spcBef>
              <a:spcAft>
                <a:spcPts val="0"/>
              </a:spcAft>
              <a:buClr>
                <a:schemeClr val="dk1"/>
              </a:buClr>
              <a:buSzPts val="1800"/>
              <a:buNone/>
              <a:defRPr b="1" sz="1800"/>
            </a:lvl3pPr>
            <a:lvl4pPr indent="-228600" lvl="3" marL="1828800" algn="l">
              <a:spcBef>
                <a:spcPts val="0"/>
              </a:spcBef>
              <a:spcAft>
                <a:spcPts val="0"/>
              </a:spcAft>
              <a:buClr>
                <a:schemeClr val="dk1"/>
              </a:buClr>
              <a:buSzPts val="1600"/>
              <a:buNone/>
              <a:defRPr b="1" sz="1600"/>
            </a:lvl4pPr>
            <a:lvl5pPr indent="-228600" lvl="4" marL="2286000" algn="l">
              <a:spcBef>
                <a:spcPts val="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28" name="Google Shape;28;p5"/>
          <p:cNvSpPr txBox="1"/>
          <p:nvPr>
            <p:ph idx="2" type="body"/>
          </p:nvPr>
        </p:nvSpPr>
        <p:spPr>
          <a:xfrm>
            <a:off x="457200" y="1785937"/>
            <a:ext cx="3994150" cy="3951288"/>
          </a:xfrm>
          <a:prstGeom prst="rect">
            <a:avLst/>
          </a:prstGeom>
          <a:noFill/>
          <a:ln>
            <a:noFill/>
          </a:ln>
        </p:spPr>
        <p:txBody>
          <a:bodyPr anchorCtr="0" anchor="t" bIns="45700" lIns="0" spcFirstLastPara="1" rIns="0" wrap="square" tIns="45700">
            <a:noAutofit/>
          </a:bodyPr>
          <a:lstStyle>
            <a:lvl1pPr indent="-365760" lvl="0" marL="457200" algn="l">
              <a:spcBef>
                <a:spcPts val="0"/>
              </a:spcBef>
              <a:spcAft>
                <a:spcPts val="0"/>
              </a:spcAft>
              <a:buClr>
                <a:schemeClr val="dk1"/>
              </a:buClr>
              <a:buSzPts val="2160"/>
              <a:buChar char="•"/>
              <a:defRPr sz="1800">
                <a:latin typeface="Cambria"/>
                <a:ea typeface="Cambria"/>
                <a:cs typeface="Cambria"/>
                <a:sym typeface="Cambria"/>
              </a:defRPr>
            </a:lvl1pPr>
            <a:lvl2pPr indent="-342900" lvl="1" marL="914400" algn="l">
              <a:spcBef>
                <a:spcPts val="0"/>
              </a:spcBef>
              <a:spcAft>
                <a:spcPts val="0"/>
              </a:spcAft>
              <a:buClr>
                <a:schemeClr val="dk1"/>
              </a:buClr>
              <a:buSzPts val="1800"/>
              <a:buChar char="–"/>
              <a:defRPr sz="1800">
                <a:latin typeface="Cambria"/>
                <a:ea typeface="Cambria"/>
                <a:cs typeface="Cambria"/>
                <a:sym typeface="Cambria"/>
              </a:defRPr>
            </a:lvl2pPr>
            <a:lvl3pPr indent="-342900" lvl="2" marL="1371600" algn="l">
              <a:spcBef>
                <a:spcPts val="0"/>
              </a:spcBef>
              <a:spcAft>
                <a:spcPts val="0"/>
              </a:spcAft>
              <a:buClr>
                <a:schemeClr val="dk1"/>
              </a:buClr>
              <a:buSzPts val="1800"/>
              <a:buChar char="•"/>
              <a:defRPr sz="1800">
                <a:latin typeface="Cambria"/>
                <a:ea typeface="Cambria"/>
                <a:cs typeface="Cambria"/>
                <a:sym typeface="Cambria"/>
              </a:defRPr>
            </a:lvl3pPr>
            <a:lvl4pPr indent="-342900" lvl="3" marL="1828800" algn="l">
              <a:spcBef>
                <a:spcPts val="0"/>
              </a:spcBef>
              <a:spcAft>
                <a:spcPts val="0"/>
              </a:spcAft>
              <a:buClr>
                <a:schemeClr val="dk1"/>
              </a:buClr>
              <a:buSzPts val="1800"/>
              <a:buChar char="-"/>
              <a:defRPr sz="1800">
                <a:latin typeface="Cambria"/>
                <a:ea typeface="Cambria"/>
                <a:cs typeface="Cambria"/>
                <a:sym typeface="Cambria"/>
              </a:defRPr>
            </a:lvl4pPr>
            <a:lvl5pPr indent="-342900" lvl="4" marL="2286000" algn="l">
              <a:spcBef>
                <a:spcPts val="0"/>
              </a:spcBef>
              <a:spcAft>
                <a:spcPts val="0"/>
              </a:spcAft>
              <a:buClr>
                <a:schemeClr val="dk1"/>
              </a:buClr>
              <a:buSzPts val="1800"/>
              <a:buChar char="»"/>
              <a:defRPr sz="1800">
                <a:latin typeface="Cambria"/>
                <a:ea typeface="Cambria"/>
                <a:cs typeface="Cambria"/>
                <a:sym typeface="Cambria"/>
              </a:defRPr>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29" name="Google Shape;29;p5"/>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chemeClr val="dk2"/>
              </a:buClr>
              <a:buSzPts val="2800"/>
              <a:buFont typeface="Cambria"/>
              <a:buNone/>
              <a:defRPr>
                <a:solidFill>
                  <a:schemeClr val="dk2"/>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6"/>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3" name="Shape 33"/>
        <p:cNvGrpSpPr/>
        <p:nvPr/>
      </p:nvGrpSpPr>
      <p:grpSpPr>
        <a:xfrm>
          <a:off x="0" y="0"/>
          <a:ext cx="0" cy="0"/>
          <a:chOff x="0" y="0"/>
          <a:chExt cx="0" cy="0"/>
        </a:xfrm>
      </p:grpSpPr>
      <p:sp>
        <p:nvSpPr>
          <p:cNvPr id="34" name="Google Shape;34;p7"/>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marR="0" rtl="0" algn="l">
              <a:spcBef>
                <a:spcPts val="0"/>
              </a:spcBef>
              <a:spcAft>
                <a:spcPts val="0"/>
              </a:spcAft>
              <a:buClr>
                <a:schemeClr val="dk2"/>
              </a:buClr>
              <a:buSzPts val="2800"/>
              <a:buFont typeface="Cambria"/>
              <a:buNone/>
              <a:defRPr b="1" i="0" sz="2800" u="none" cap="none" strike="noStrike">
                <a:solidFill>
                  <a:schemeClr val="dk2"/>
                </a:solidFill>
                <a:latin typeface="Cambria"/>
                <a:ea typeface="Cambria"/>
                <a:cs typeface="Cambria"/>
                <a:sym typeface="Cambri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151692"/>
            <a:ext cx="8229600" cy="4799741"/>
          </a:xfrm>
          <a:prstGeom prst="rect">
            <a:avLst/>
          </a:prstGeom>
          <a:noFill/>
          <a:ln>
            <a:noFill/>
          </a:ln>
        </p:spPr>
        <p:txBody>
          <a:bodyPr anchorCtr="0" anchor="t" bIns="45700" lIns="0" spcFirstLastPara="1" rIns="0" wrap="square" tIns="45700">
            <a:noAutofit/>
          </a:bodyPr>
          <a:lstStyle>
            <a:lvl1pPr indent="-411480" lvl="0" marL="457200" marR="0" rtl="0" algn="l">
              <a:spcBef>
                <a:spcPts val="0"/>
              </a:spcBef>
              <a:spcAft>
                <a:spcPts val="0"/>
              </a:spcAft>
              <a:buClr>
                <a:schemeClr val="dk1"/>
              </a:buClr>
              <a:buSzPts val="2880"/>
              <a:buFont typeface="Arial"/>
              <a:buChar char="•"/>
              <a:defRPr b="0" i="0" sz="2400" u="none" cap="none" strike="noStrike">
                <a:solidFill>
                  <a:schemeClr val="dk1"/>
                </a:solidFill>
                <a:latin typeface="Cambria"/>
                <a:ea typeface="Cambria"/>
                <a:cs typeface="Cambria"/>
                <a:sym typeface="Cambria"/>
              </a:defRPr>
            </a:lvl1pPr>
            <a:lvl2pPr indent="-381000" lvl="1" marL="914400" marR="0" rtl="0" algn="l">
              <a:spcBef>
                <a:spcPts val="0"/>
              </a:spcBef>
              <a:spcAft>
                <a:spcPts val="0"/>
              </a:spcAft>
              <a:buClr>
                <a:schemeClr val="dk1"/>
              </a:buClr>
              <a:buSzPts val="2400"/>
              <a:buFont typeface="Arial"/>
              <a:buChar char="–"/>
              <a:defRPr b="0" i="0" sz="2400" u="none" cap="none" strike="noStrike">
                <a:solidFill>
                  <a:schemeClr val="dk1"/>
                </a:solidFill>
                <a:latin typeface="Cambria"/>
                <a:ea typeface="Cambria"/>
                <a:cs typeface="Cambria"/>
                <a:sym typeface="Cambria"/>
              </a:defRPr>
            </a:lvl2pPr>
            <a:lvl3pPr indent="-381000" lvl="2" marL="1371600" marR="0" rtl="0" algn="l">
              <a:spcBef>
                <a:spcPts val="0"/>
              </a:spcBef>
              <a:spcAft>
                <a:spcPts val="0"/>
              </a:spcAft>
              <a:buClr>
                <a:schemeClr val="dk1"/>
              </a:buClr>
              <a:buSzPts val="2400"/>
              <a:buFont typeface="Arial"/>
              <a:buChar char="•"/>
              <a:defRPr b="0" i="0" sz="2400" u="none" cap="none" strike="noStrike">
                <a:solidFill>
                  <a:schemeClr val="dk1"/>
                </a:solidFill>
                <a:latin typeface="Cambria"/>
                <a:ea typeface="Cambria"/>
                <a:cs typeface="Cambria"/>
                <a:sym typeface="Cambria"/>
              </a:defRPr>
            </a:lvl3pPr>
            <a:lvl4pPr indent="-381000" lvl="3" marL="1828800" marR="0" rtl="0" algn="l">
              <a:spcBef>
                <a:spcPts val="0"/>
              </a:spcBef>
              <a:spcAft>
                <a:spcPts val="0"/>
              </a:spcAft>
              <a:buClr>
                <a:schemeClr val="dk1"/>
              </a:buClr>
              <a:buSzPts val="2400"/>
              <a:buFont typeface="Merriweather Sans"/>
              <a:buChar char="-"/>
              <a:defRPr b="0" i="0" sz="2400" u="none" cap="none" strike="noStrike">
                <a:solidFill>
                  <a:schemeClr val="dk1"/>
                </a:solidFill>
                <a:latin typeface="Cambria"/>
                <a:ea typeface="Cambria"/>
                <a:cs typeface="Cambria"/>
                <a:sym typeface="Cambria"/>
              </a:defRPr>
            </a:lvl4pPr>
            <a:lvl5pPr indent="-381000" lvl="4" marL="2286000" marR="0" rtl="0" algn="l">
              <a:spcBef>
                <a:spcPts val="0"/>
              </a:spcBef>
              <a:spcAft>
                <a:spcPts val="0"/>
              </a:spcAft>
              <a:buClr>
                <a:schemeClr val="dk1"/>
              </a:buClr>
              <a:buSzPts val="2400"/>
              <a:buFont typeface="Merriweather Sans"/>
              <a:buChar char="»"/>
              <a:defRPr b="0" i="0" sz="2400" u="none" cap="none" strike="noStrike">
                <a:solidFill>
                  <a:schemeClr val="dk1"/>
                </a:solidFill>
                <a:latin typeface="Cambria"/>
                <a:ea typeface="Cambria"/>
                <a:cs typeface="Cambria"/>
                <a:sym typeface="Cambria"/>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mbria"/>
                <a:ea typeface="Cambria"/>
                <a:cs typeface="Cambria"/>
                <a:sym typeface="Cambria"/>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mbria"/>
                <a:ea typeface="Cambria"/>
                <a:cs typeface="Cambria"/>
                <a:sym typeface="Cambria"/>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mbria"/>
                <a:ea typeface="Cambria"/>
                <a:cs typeface="Cambria"/>
                <a:sym typeface="Cambria"/>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mbria"/>
                <a:ea typeface="Cambria"/>
                <a:cs typeface="Cambria"/>
                <a:sym typeface="Cambria"/>
              </a:defRPr>
            </a:lvl9pPr>
          </a:lstStyle>
          <a:p/>
        </p:txBody>
      </p:sp>
      <p:sp>
        <p:nvSpPr>
          <p:cNvPr id="8" name="Google Shape;8;p1"/>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marR="0" rtl="0" algn="l">
              <a:spcBef>
                <a:spcPts val="0"/>
              </a:spcBef>
              <a:spcAft>
                <a:spcPts val="0"/>
              </a:spcAft>
              <a:buNone/>
              <a:defRPr b="0" i="0" sz="1200" u="none" cap="none" strike="noStrike">
                <a:solidFill>
                  <a:srgbClr val="54585A"/>
                </a:solidFill>
                <a:latin typeface="Arial"/>
                <a:ea typeface="Arial"/>
                <a:cs typeface="Arial"/>
                <a:sym typeface="Arial"/>
              </a:defRPr>
            </a:lvl1pPr>
            <a:lvl2pPr indent="0" lvl="1" marL="0" marR="0" rtl="0" algn="l">
              <a:spcBef>
                <a:spcPts val="0"/>
              </a:spcBef>
              <a:spcAft>
                <a:spcPts val="0"/>
              </a:spcAft>
              <a:buNone/>
              <a:defRPr b="0" i="0" sz="1200" u="none" cap="none" strike="noStrike">
                <a:solidFill>
                  <a:srgbClr val="54585A"/>
                </a:solidFill>
                <a:latin typeface="Arial"/>
                <a:ea typeface="Arial"/>
                <a:cs typeface="Arial"/>
                <a:sym typeface="Arial"/>
              </a:defRPr>
            </a:lvl2pPr>
            <a:lvl3pPr indent="0" lvl="2" marL="0" marR="0" rtl="0" algn="l">
              <a:spcBef>
                <a:spcPts val="0"/>
              </a:spcBef>
              <a:spcAft>
                <a:spcPts val="0"/>
              </a:spcAft>
              <a:buNone/>
              <a:defRPr b="0" i="0" sz="1200" u="none" cap="none" strike="noStrike">
                <a:solidFill>
                  <a:srgbClr val="54585A"/>
                </a:solidFill>
                <a:latin typeface="Arial"/>
                <a:ea typeface="Arial"/>
                <a:cs typeface="Arial"/>
                <a:sym typeface="Arial"/>
              </a:defRPr>
            </a:lvl3pPr>
            <a:lvl4pPr indent="0" lvl="3" marL="0" marR="0" rtl="0" algn="l">
              <a:spcBef>
                <a:spcPts val="0"/>
              </a:spcBef>
              <a:spcAft>
                <a:spcPts val="0"/>
              </a:spcAft>
              <a:buNone/>
              <a:defRPr b="0" i="0" sz="1200" u="none" cap="none" strike="noStrike">
                <a:solidFill>
                  <a:srgbClr val="54585A"/>
                </a:solidFill>
                <a:latin typeface="Arial"/>
                <a:ea typeface="Arial"/>
                <a:cs typeface="Arial"/>
                <a:sym typeface="Arial"/>
              </a:defRPr>
            </a:lvl4pPr>
            <a:lvl5pPr indent="0" lvl="4" marL="0" marR="0" rtl="0" algn="l">
              <a:spcBef>
                <a:spcPts val="0"/>
              </a:spcBef>
              <a:spcAft>
                <a:spcPts val="0"/>
              </a:spcAft>
              <a:buNone/>
              <a:defRPr b="0" i="0" sz="1200" u="none" cap="none" strike="noStrike">
                <a:solidFill>
                  <a:srgbClr val="54585A"/>
                </a:solidFill>
                <a:latin typeface="Arial"/>
                <a:ea typeface="Arial"/>
                <a:cs typeface="Arial"/>
                <a:sym typeface="Arial"/>
              </a:defRPr>
            </a:lvl5pPr>
            <a:lvl6pPr indent="0" lvl="5" marL="0" marR="0" rtl="0" algn="l">
              <a:spcBef>
                <a:spcPts val="0"/>
              </a:spcBef>
              <a:spcAft>
                <a:spcPts val="0"/>
              </a:spcAft>
              <a:buNone/>
              <a:defRPr b="0" i="0" sz="1200" u="none" cap="none" strike="noStrike">
                <a:solidFill>
                  <a:srgbClr val="54585A"/>
                </a:solidFill>
                <a:latin typeface="Arial"/>
                <a:ea typeface="Arial"/>
                <a:cs typeface="Arial"/>
                <a:sym typeface="Arial"/>
              </a:defRPr>
            </a:lvl6pPr>
            <a:lvl7pPr indent="0" lvl="6" marL="0" marR="0" rtl="0" algn="l">
              <a:spcBef>
                <a:spcPts val="0"/>
              </a:spcBef>
              <a:spcAft>
                <a:spcPts val="0"/>
              </a:spcAft>
              <a:buNone/>
              <a:defRPr b="0" i="0" sz="1200" u="none" cap="none" strike="noStrike">
                <a:solidFill>
                  <a:srgbClr val="54585A"/>
                </a:solidFill>
                <a:latin typeface="Arial"/>
                <a:ea typeface="Arial"/>
                <a:cs typeface="Arial"/>
                <a:sym typeface="Arial"/>
              </a:defRPr>
            </a:lvl7pPr>
            <a:lvl8pPr indent="0" lvl="7" marL="0" marR="0" rtl="0" algn="l">
              <a:spcBef>
                <a:spcPts val="0"/>
              </a:spcBef>
              <a:spcAft>
                <a:spcPts val="0"/>
              </a:spcAft>
              <a:buNone/>
              <a:defRPr b="0" i="0" sz="1200" u="none" cap="none" strike="noStrike">
                <a:solidFill>
                  <a:srgbClr val="54585A"/>
                </a:solidFill>
                <a:latin typeface="Arial"/>
                <a:ea typeface="Arial"/>
                <a:cs typeface="Arial"/>
                <a:sym typeface="Arial"/>
              </a:defRPr>
            </a:lvl8pPr>
            <a:lvl9pPr indent="0" lvl="8" marL="0" marR="0" rtl="0" algn="l">
              <a:spcBef>
                <a:spcPts val="0"/>
              </a:spcBef>
              <a:spcAft>
                <a:spcPts val="0"/>
              </a:spcAft>
              <a:buNone/>
              <a:defRPr b="0" i="0" sz="1200" u="none" cap="none" strike="noStrike">
                <a:solidFill>
                  <a:srgbClr val="54585A"/>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pic>
        <p:nvPicPr>
          <p:cNvPr descr="HMH_horizontal logo.png" id="9" name="Google Shape;9;p1"/>
          <p:cNvPicPr preferRelativeResize="0"/>
          <p:nvPr/>
        </p:nvPicPr>
        <p:blipFill rotWithShape="1">
          <a:blip r:embed="rId1">
            <a:alphaModFix/>
          </a:blip>
          <a:srcRect b="0" l="0" r="0" t="0"/>
          <a:stretch/>
        </p:blipFill>
        <p:spPr>
          <a:xfrm>
            <a:off x="6824799" y="6399660"/>
            <a:ext cx="1912424" cy="348185"/>
          </a:xfrm>
          <a:prstGeom prst="rect">
            <a:avLst/>
          </a:prstGeom>
          <a:noFill/>
          <a:ln>
            <a:noFill/>
          </a:ln>
        </p:spPr>
      </p:pic>
      <p:sp>
        <p:nvSpPr>
          <p:cNvPr id="10" name="Google Shape;10;p1"/>
          <p:cNvSpPr/>
          <p:nvPr/>
        </p:nvSpPr>
        <p:spPr>
          <a:xfrm>
            <a:off x="0" y="0"/>
            <a:ext cx="6775704" cy="173736"/>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imes New Roman"/>
              <a:ea typeface="Times New Roman"/>
              <a:cs typeface="Times New Roman"/>
              <a:sym typeface="Times New Roman"/>
            </a:endParaRPr>
          </a:p>
        </p:txBody>
      </p:sp>
      <p:sp>
        <p:nvSpPr>
          <p:cNvPr id="11" name="Google Shape;11;p1"/>
          <p:cNvSpPr/>
          <p:nvPr/>
        </p:nvSpPr>
        <p:spPr>
          <a:xfrm>
            <a:off x="6821424" y="0"/>
            <a:ext cx="2340864" cy="174171"/>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hyperlink" Target="https://www.hmhco.com/content/science/sciencedimensions/na/gr9-12/ete_biology_9780544535855_/book_pages/OPS/s9ml/glossary.xhtml#key-0192837465pqowieurytmznxbcv" TargetMode="External"/><Relationship Id="rId5" Type="http://schemas.openxmlformats.org/officeDocument/2006/relationships/hyperlink" Target="https://www.hmhco.com/content/science/sciencedimensions/na/gr9-12/ete_biology_9780544535855_/book_pages/OPS/s9ml/glossary.xhtml#key-ec831bf70c9a4b9fafade25c232ce712"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9.png"/><Relationship Id="rId4" Type="http://schemas.openxmlformats.org/officeDocument/2006/relationships/hyperlink" Target="https://www.hmhco.com/content/science/sciencedimensions/na/gr9-12/ete_biology_9780544535855_/book_pages/OPS/s9ml/glossary.xhtml#key-zmxncbvalskdjfhg001199228833774455"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hyperlink" Target="https://www.hmhco.com/content/science/sciencedimensions/na/gr9-12/ete_biology_9780544535855_/book_pages/OPS/s9ml/glossary.xhtml#key-07d5cc6e1a104d7daae59e0af13ekj97yyvb"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hyperlink" Target="https://www.hmhco.com/content/science/sciencedimensions/na/gr9-12/ete_biology_9780544535855_/book_pages/OPS/s9ml/glossary.xhtml#key-33ff4er3gfdbww22f4g5e3dfdgrtr66bsfggf56h" TargetMode="Externa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hyperlink" Target="https://www.hmhco.com/content/science/sciencedimensions/na/gr9-12/ete_biology_9780544535855_/book_pages/OPS/s9ml/glossary.xhtml#key-07d5cc6e1a104d7daae59e0af13eadasdj" TargetMode="External"/><Relationship Id="rId4" Type="http://schemas.openxmlformats.org/officeDocument/2006/relationships/hyperlink" Target="https://www.hmhco.com/content/science/sciencedimensions/na/gr9-12/ete_biology_9780544535855_/book_pages/OPS/s9ml/glossary.xhtml#key-pyramidofnumbers"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hyperlink" Target="https://www.hmhco.com/content/science/sciencedimensions/na/gr9-12/ete_biology_9780544535855_/book_pages/OPS/s9ml/glossary.xhtml#key-population" TargetMode="External"/><Relationship Id="rId4" Type="http://schemas.openxmlformats.org/officeDocument/2006/relationships/hyperlink" Target="https://www.hmhco.com/content/science/sciencedimensions/na/gr9-12/ete_biology_9780544535855_/book_pages/OPS/s9ml/glossary.xhtml#key-88489yrfghjvbvhwergyr8ugbvjbvkj2323" TargetMode="External"/><Relationship Id="rId5" Type="http://schemas.openxmlformats.org/officeDocument/2006/relationships/hyperlink" Target="https://www.hmhco.com/content/science/sciencedimensions/na/gr9-12/ete_biology_9780544535855_/book_pages/OPS/s9ml/glossary.xhtml#key-33ff4erf8fdbww22f4g5e789fdgrtr66bsfggf56h"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hyperlink" Target="https://www.hmhco.com/content/science/sciencedimensions/na/gr9-12/ete_biology_9780544535855_/book_pages/OPS/s9ml/glossary.xhtml#key-562d129d277744978eb5c52d7c0d8d09" TargetMode="External"/><Relationship Id="rId4" Type="http://schemas.openxmlformats.org/officeDocument/2006/relationships/hyperlink" Target="https://www.hmhco.com/content/science/sciencedimensions/na/gr9-12/ete_biology_9780544535855_/book_pages/OPS/s9ml/glossary.xhtml#key-5b814d5271174fa0b7e1276b51b4be71"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 name="Shape 40"/>
        <p:cNvGrpSpPr/>
        <p:nvPr/>
      </p:nvGrpSpPr>
      <p:grpSpPr>
        <a:xfrm>
          <a:off x="0" y="0"/>
          <a:ext cx="0" cy="0"/>
          <a:chOff x="0" y="0"/>
          <a:chExt cx="0" cy="0"/>
        </a:xfrm>
      </p:grpSpPr>
      <p:sp>
        <p:nvSpPr>
          <p:cNvPr id="41" name="Google Shape;41;p8"/>
          <p:cNvSpPr txBox="1"/>
          <p:nvPr>
            <p:ph idx="4294967295" type="subTitle"/>
          </p:nvPr>
        </p:nvSpPr>
        <p:spPr>
          <a:xfrm>
            <a:off x="696995" y="1840108"/>
            <a:ext cx="6928755" cy="1752600"/>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Clr>
                <a:srgbClr val="F2F2F2"/>
              </a:buClr>
              <a:buSzPts val="3840"/>
              <a:buFont typeface="Arial"/>
              <a:buNone/>
            </a:pPr>
            <a:r>
              <a:rPr b="1" i="0" lang="en-US" sz="3200" u="none" cap="none" strike="noStrike">
                <a:solidFill>
                  <a:srgbClr val="F2F2F2"/>
                </a:solidFill>
                <a:latin typeface="Cambria"/>
                <a:ea typeface="Cambria"/>
                <a:cs typeface="Cambria"/>
                <a:sym typeface="Cambria"/>
              </a:rPr>
              <a:t>Biology</a:t>
            </a:r>
            <a:endParaRPr/>
          </a:p>
          <a:p>
            <a:pPr indent="0" lvl="0" marL="0" marR="0" rtl="0" algn="l">
              <a:spcBef>
                <a:spcPts val="0"/>
              </a:spcBef>
              <a:spcAft>
                <a:spcPts val="0"/>
              </a:spcAft>
              <a:buClr>
                <a:srgbClr val="F2F2F2"/>
              </a:buClr>
              <a:buSzPts val="3840"/>
              <a:buFont typeface="Arial"/>
              <a:buNone/>
            </a:pPr>
            <a:r>
              <a:rPr b="1" i="0" lang="en-US" sz="3200" u="none" cap="none" strike="noStrike">
                <a:solidFill>
                  <a:srgbClr val="F2F2F2"/>
                </a:solidFill>
                <a:latin typeface="Cambria"/>
                <a:ea typeface="Cambria"/>
                <a:cs typeface="Cambria"/>
                <a:sym typeface="Cambria"/>
              </a:rPr>
              <a:t>Unit 3 Matter and Energy in Living Systems</a:t>
            </a:r>
            <a:endParaRPr/>
          </a:p>
          <a:p>
            <a:pPr indent="0" lvl="0" marL="0" marR="0" rtl="0" algn="l">
              <a:spcBef>
                <a:spcPts val="0"/>
              </a:spcBef>
              <a:spcAft>
                <a:spcPts val="0"/>
              </a:spcAft>
              <a:buClr>
                <a:srgbClr val="F2F2F2"/>
              </a:buClr>
              <a:buSzPts val="3840"/>
              <a:buFont typeface="Arial"/>
              <a:buNone/>
            </a:pPr>
            <a:r>
              <a:rPr b="1" i="0" lang="en-US" sz="3200" u="none" cap="none" strike="noStrike">
                <a:solidFill>
                  <a:srgbClr val="F2F2F2"/>
                </a:solidFill>
                <a:latin typeface="Cambria"/>
                <a:ea typeface="Cambria"/>
                <a:cs typeface="Cambria"/>
                <a:sym typeface="Cambria"/>
              </a:rPr>
              <a:t>Lesson 3: Modeling Matter and Energy in Ecosystems</a:t>
            </a:r>
            <a:endParaRPr/>
          </a:p>
          <a:p>
            <a:pPr indent="0" lvl="0" marL="230188" marR="0" rtl="0" algn="l">
              <a:spcBef>
                <a:spcPts val="0"/>
              </a:spcBef>
              <a:spcAft>
                <a:spcPts val="0"/>
              </a:spcAft>
              <a:buClr>
                <a:schemeClr val="dk1"/>
              </a:buClr>
              <a:buSzPts val="3840"/>
              <a:buFont typeface="Arial"/>
              <a:buNone/>
            </a:pPr>
            <a:r>
              <a:t/>
            </a:r>
            <a:endParaRPr b="0" i="0" sz="3200" u="none" cap="none" strike="noStrike">
              <a:solidFill>
                <a:schemeClr val="dk1"/>
              </a:solidFill>
              <a:latin typeface="Cambria"/>
              <a:ea typeface="Cambria"/>
              <a:cs typeface="Cambria"/>
              <a:sym typeface="Cambria"/>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7"/>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Energy and Matter Flow in Ecosystems</a:t>
            </a:r>
            <a:br>
              <a:rPr lang="en-US">
                <a:solidFill>
                  <a:srgbClr val="F2A900"/>
                </a:solidFill>
                <a:latin typeface="Cambria"/>
                <a:ea typeface="Cambria"/>
                <a:cs typeface="Cambria"/>
                <a:sym typeface="Cambria"/>
              </a:rPr>
            </a:br>
            <a:r>
              <a:rPr lang="en-US">
                <a:solidFill>
                  <a:srgbClr val="00B050"/>
                </a:solidFill>
                <a:latin typeface="Cambria"/>
                <a:ea typeface="Cambria"/>
                <a:cs typeface="Cambria"/>
                <a:sym typeface="Cambria"/>
              </a:rPr>
              <a:t>Energy and Matter</a:t>
            </a:r>
            <a:endParaRPr/>
          </a:p>
        </p:txBody>
      </p:sp>
      <p:sp>
        <p:nvSpPr>
          <p:cNvPr id="137" name="Google Shape;137;p17"/>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38" name="Google Shape;138;p17"/>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3</a:t>
            </a:r>
            <a:endParaRPr/>
          </a:p>
        </p:txBody>
      </p:sp>
      <p:sp>
        <p:nvSpPr>
          <p:cNvPr id="139" name="Google Shape;139;p17"/>
          <p:cNvSpPr txBox="1"/>
          <p:nvPr/>
        </p:nvSpPr>
        <p:spPr>
          <a:xfrm>
            <a:off x="636423" y="2644170"/>
            <a:ext cx="7871153" cy="156966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MODEL</a:t>
            </a:r>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What is the relationship between energy and matter in the kingfisher?</a:t>
            </a:r>
            <a:endParaRPr/>
          </a:p>
        </p:txBody>
      </p:sp>
      <p:pic>
        <p:nvPicPr>
          <p:cNvPr descr="A drawing of a person&#10;&#10;Description automatically generated" id="140" name="Google Shape;140;p17"/>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8"/>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Energy and Matter Flow in Ecosystems</a:t>
            </a:r>
            <a:br>
              <a:rPr lang="en-US">
                <a:solidFill>
                  <a:srgbClr val="F2A900"/>
                </a:solidFill>
                <a:latin typeface="Cambria"/>
                <a:ea typeface="Cambria"/>
                <a:cs typeface="Cambria"/>
                <a:sym typeface="Cambria"/>
              </a:rPr>
            </a:br>
            <a:endParaRPr>
              <a:solidFill>
                <a:srgbClr val="00B050"/>
              </a:solidFill>
              <a:latin typeface="Cambria"/>
              <a:ea typeface="Cambria"/>
              <a:cs typeface="Cambria"/>
              <a:sym typeface="Cambria"/>
            </a:endParaRPr>
          </a:p>
        </p:txBody>
      </p:sp>
      <p:sp>
        <p:nvSpPr>
          <p:cNvPr id="148" name="Google Shape;148;p18"/>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49" name="Google Shape;149;p18"/>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3</a:t>
            </a:r>
            <a:endParaRPr/>
          </a:p>
        </p:txBody>
      </p:sp>
      <p:pic>
        <p:nvPicPr>
          <p:cNvPr id="150" name="Google Shape;150;p18"/>
          <p:cNvPicPr preferRelativeResize="0"/>
          <p:nvPr/>
        </p:nvPicPr>
        <p:blipFill rotWithShape="1">
          <a:blip r:embed="rId3">
            <a:alphaModFix/>
          </a:blip>
          <a:srcRect b="0" l="0" r="0" t="0"/>
          <a:stretch/>
        </p:blipFill>
        <p:spPr>
          <a:xfrm>
            <a:off x="0" y="914354"/>
            <a:ext cx="9144000" cy="3079239"/>
          </a:xfrm>
          <a:prstGeom prst="rect">
            <a:avLst/>
          </a:prstGeom>
          <a:noFill/>
          <a:ln>
            <a:noFill/>
          </a:ln>
        </p:spPr>
      </p:pic>
      <p:sp>
        <p:nvSpPr>
          <p:cNvPr id="151" name="Google Shape;151;p18"/>
          <p:cNvSpPr txBox="1"/>
          <p:nvPr/>
        </p:nvSpPr>
        <p:spPr>
          <a:xfrm>
            <a:off x="457200" y="3993593"/>
            <a:ext cx="8083500" cy="230880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A </a:t>
            </a:r>
            <a:r>
              <a:rPr b="1" lang="en-US" sz="2400" u="sng">
                <a:solidFill>
                  <a:schemeClr val="dk2"/>
                </a:solidFill>
                <a:latin typeface="Cambria"/>
                <a:ea typeface="Cambria"/>
                <a:cs typeface="Cambria"/>
                <a:sym typeface="Cambria"/>
                <a:hlinkClick r:id="rId4">
                  <a:extLst>
                    <a:ext uri="{A12FA001-AC4F-418D-AE19-62706E023703}">
                      <ahyp:hlinkClr val="tx"/>
                    </a:ext>
                  </a:extLst>
                </a:hlinkClick>
              </a:rPr>
              <a:t>food chain</a:t>
            </a:r>
            <a:r>
              <a:rPr lang="en-US" sz="2400">
                <a:solidFill>
                  <a:schemeClr val="dk1"/>
                </a:solidFill>
                <a:latin typeface="Cambria"/>
                <a:ea typeface="Cambria"/>
                <a:cs typeface="Cambria"/>
                <a:sym typeface="Cambria"/>
              </a:rPr>
              <a:t> is a sequence that links species by their feeding relationships. </a:t>
            </a:r>
            <a:br>
              <a:rPr lang="en-US" sz="2400">
                <a:solidFill>
                  <a:schemeClr val="dk1"/>
                </a:solidFill>
                <a:latin typeface="Cambria"/>
                <a:ea typeface="Cambria"/>
                <a:cs typeface="Cambria"/>
                <a:sym typeface="Cambria"/>
              </a:rPr>
            </a:br>
            <a:endParaRPr sz="24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Not all </a:t>
            </a:r>
            <a:r>
              <a:rPr b="1" lang="en-US" sz="2400" u="sng">
                <a:solidFill>
                  <a:schemeClr val="dk2"/>
                </a:solidFill>
                <a:latin typeface="Cambria"/>
                <a:ea typeface="Cambria"/>
                <a:cs typeface="Cambria"/>
                <a:sym typeface="Cambria"/>
                <a:hlinkClick r:id="rId5">
                  <a:extLst>
                    <a:ext uri="{A12FA001-AC4F-418D-AE19-62706E023703}">
                      <ahyp:hlinkClr val="tx"/>
                    </a:ext>
                  </a:extLst>
                </a:hlinkClick>
              </a:rPr>
              <a:t>consumers</a:t>
            </a:r>
            <a:r>
              <a:rPr lang="en-US" sz="2400">
                <a:solidFill>
                  <a:schemeClr val="dk1"/>
                </a:solidFill>
                <a:latin typeface="Cambria"/>
                <a:ea typeface="Cambria"/>
                <a:cs typeface="Cambria"/>
                <a:sym typeface="Cambria"/>
              </a:rPr>
              <a:t> are alike. Herbivores, such as desert cottontails, are organisms that eat only plants.</a:t>
            </a:r>
            <a:endParaRPr/>
          </a:p>
          <a:p>
            <a:pPr indent="-190500" lvl="0" marL="342900" marR="0" rtl="0" algn="l">
              <a:spcBef>
                <a:spcPts val="0"/>
              </a:spcBef>
              <a:spcAft>
                <a:spcPts val="0"/>
              </a:spcAft>
              <a:buClr>
                <a:schemeClr val="dk1"/>
              </a:buClr>
              <a:buSzPts val="2400"/>
              <a:buFont typeface="Arial"/>
              <a:buNone/>
            </a:pPr>
            <a:r>
              <a:t/>
            </a:r>
            <a:endParaRPr sz="2400">
              <a:solidFill>
                <a:schemeClr val="dk1"/>
              </a:solidFill>
              <a:latin typeface="Cambria"/>
              <a:ea typeface="Cambria"/>
              <a:cs typeface="Cambria"/>
              <a:sym typeface="Cambria"/>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9"/>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Energy and Matter Flow in Ecosystems</a:t>
            </a:r>
            <a:br>
              <a:rPr lang="en-US">
                <a:solidFill>
                  <a:srgbClr val="F2A900"/>
                </a:solidFill>
                <a:latin typeface="Cambria"/>
                <a:ea typeface="Cambria"/>
                <a:cs typeface="Cambria"/>
                <a:sym typeface="Cambria"/>
              </a:rPr>
            </a:br>
            <a:endParaRPr>
              <a:solidFill>
                <a:srgbClr val="00B050"/>
              </a:solidFill>
              <a:latin typeface="Cambria"/>
              <a:ea typeface="Cambria"/>
              <a:cs typeface="Cambria"/>
              <a:sym typeface="Cambria"/>
            </a:endParaRPr>
          </a:p>
        </p:txBody>
      </p:sp>
      <p:sp>
        <p:nvSpPr>
          <p:cNvPr id="159" name="Google Shape;159;p19"/>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60" name="Google Shape;160;p19"/>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3</a:t>
            </a:r>
            <a:endParaRPr/>
          </a:p>
        </p:txBody>
      </p:sp>
      <p:sp>
        <p:nvSpPr>
          <p:cNvPr id="161" name="Google Shape;161;p19"/>
          <p:cNvSpPr txBox="1"/>
          <p:nvPr/>
        </p:nvSpPr>
        <p:spPr>
          <a:xfrm>
            <a:off x="530250" y="2490527"/>
            <a:ext cx="8083500" cy="230832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MODEL</a:t>
            </a:r>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Draw a food chain that includes organisms in the area where you live. Identify the producers and consumers, and describe the flow of energy in the food chain.</a:t>
            </a:r>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p:txBody>
      </p:sp>
      <p:pic>
        <p:nvPicPr>
          <p:cNvPr descr="A drawing of a person&#10;&#10;Description automatically generated" id="162" name="Google Shape;162;p19"/>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0"/>
          <p:cNvSpPr txBox="1"/>
          <p:nvPr>
            <p:ph type="title"/>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Energy and Matter Flow in Ecosystems</a:t>
            </a:r>
            <a:br>
              <a:rPr lang="en-US">
                <a:solidFill>
                  <a:srgbClr val="F2A900"/>
                </a:solidFill>
                <a:latin typeface="Cambria"/>
                <a:ea typeface="Cambria"/>
                <a:cs typeface="Cambria"/>
                <a:sym typeface="Cambria"/>
              </a:rPr>
            </a:br>
            <a:r>
              <a:rPr lang="en-US">
                <a:solidFill>
                  <a:srgbClr val="00B050"/>
                </a:solidFill>
                <a:latin typeface="Cambria"/>
                <a:ea typeface="Cambria"/>
                <a:cs typeface="Cambria"/>
                <a:sym typeface="Cambria"/>
              </a:rPr>
              <a:t>Systems and System Models</a:t>
            </a:r>
            <a:endParaRPr/>
          </a:p>
        </p:txBody>
      </p:sp>
      <p:sp>
        <p:nvSpPr>
          <p:cNvPr id="170" name="Google Shape;170;p20"/>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71" name="Google Shape;171;p20"/>
          <p:cNvSpPr/>
          <p:nvPr/>
        </p:nvSpPr>
        <p:spPr>
          <a:xfrm>
            <a:off x="4190761" y="2454507"/>
            <a:ext cx="4665372"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172" name="Google Shape;172;p20"/>
          <p:cNvSpPr/>
          <p:nvPr/>
        </p:nvSpPr>
        <p:spPr>
          <a:xfrm>
            <a:off x="457200" y="2375638"/>
            <a:ext cx="8099542" cy="83099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Cambria"/>
                <a:ea typeface="Cambria"/>
                <a:cs typeface="Cambria"/>
                <a:sym typeface="Cambria"/>
              </a:rPr>
              <a:t>Make a simple flow chart to illustrate how the organs of the digestive system interact to help you digest food.</a:t>
            </a:r>
            <a:endParaRPr b="1" sz="2500">
              <a:solidFill>
                <a:schemeClr val="dk1"/>
              </a:solidFill>
              <a:latin typeface="Cambria"/>
              <a:ea typeface="Cambria"/>
              <a:cs typeface="Cambria"/>
              <a:sym typeface="Cambria"/>
            </a:endParaRPr>
          </a:p>
        </p:txBody>
      </p:sp>
      <p:sp>
        <p:nvSpPr>
          <p:cNvPr id="173" name="Google Shape;173;p20"/>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3</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1"/>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pic>
        <p:nvPicPr>
          <p:cNvPr descr="A drawing of a person&#10;&#10;Description automatically generated" id="181" name="Google Shape;181;p21"/>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
        <p:nvSpPr>
          <p:cNvPr id="182" name="Google Shape;182;p21"/>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rPr>
              <a:t>Energy and Matter Flow in Ecosystems</a:t>
            </a:r>
            <a:br>
              <a:rPr lang="en-US">
                <a:solidFill>
                  <a:srgbClr val="F2A900"/>
                </a:solidFill>
                <a:latin typeface="Cambria"/>
                <a:ea typeface="Cambria"/>
                <a:cs typeface="Cambria"/>
                <a:sym typeface="Cambria"/>
              </a:rPr>
            </a:br>
            <a:r>
              <a:rPr lang="en-US">
                <a:solidFill>
                  <a:srgbClr val="C00000"/>
                </a:solidFill>
                <a:latin typeface="Cambria"/>
                <a:ea typeface="Cambria"/>
                <a:cs typeface="Cambria"/>
                <a:sym typeface="Cambria"/>
              </a:rPr>
              <a:t>Population Size</a:t>
            </a:r>
            <a:br>
              <a:rPr lang="en-US">
                <a:solidFill>
                  <a:srgbClr val="F2A900"/>
                </a:solidFill>
                <a:latin typeface="Cambria"/>
                <a:ea typeface="Cambria"/>
                <a:cs typeface="Cambria"/>
                <a:sym typeface="Cambria"/>
              </a:rPr>
            </a:br>
            <a:endParaRPr>
              <a:solidFill>
                <a:srgbClr val="F2A900"/>
              </a:solidFill>
              <a:latin typeface="Cambria"/>
              <a:ea typeface="Cambria"/>
              <a:cs typeface="Cambria"/>
              <a:sym typeface="Cambria"/>
            </a:endParaRPr>
          </a:p>
        </p:txBody>
      </p:sp>
      <p:sp>
        <p:nvSpPr>
          <p:cNvPr id="183" name="Google Shape;183;p21"/>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4</a:t>
            </a:r>
            <a:endParaRPr/>
          </a:p>
        </p:txBody>
      </p:sp>
      <p:pic>
        <p:nvPicPr>
          <p:cNvPr id="184" name="Google Shape;184;p21"/>
          <p:cNvPicPr preferRelativeResize="0"/>
          <p:nvPr/>
        </p:nvPicPr>
        <p:blipFill rotWithShape="1">
          <a:blip r:embed="rId4">
            <a:alphaModFix/>
          </a:blip>
          <a:srcRect b="0" l="0" r="0" t="0"/>
          <a:stretch/>
        </p:blipFill>
        <p:spPr>
          <a:xfrm>
            <a:off x="1225550" y="1360617"/>
            <a:ext cx="6692900" cy="1574800"/>
          </a:xfrm>
          <a:prstGeom prst="rect">
            <a:avLst/>
          </a:prstGeom>
          <a:noFill/>
          <a:ln>
            <a:noFill/>
          </a:ln>
        </p:spPr>
      </p:pic>
      <p:sp>
        <p:nvSpPr>
          <p:cNvPr id="185" name="Google Shape;185;p21"/>
          <p:cNvSpPr/>
          <p:nvPr/>
        </p:nvSpPr>
        <p:spPr>
          <a:xfrm>
            <a:off x="798251" y="3128252"/>
            <a:ext cx="7255565" cy="3046988"/>
          </a:xfrm>
          <a:prstGeom prst="rect">
            <a:avLst/>
          </a:prstGeom>
          <a:noFill/>
          <a:ln>
            <a:noFill/>
          </a:ln>
        </p:spPr>
        <p:txBody>
          <a:bodyPr anchorCtr="0" anchor="t" bIns="45700" lIns="91425" spcFirstLastPara="1" rIns="91425" wrap="square" tIns="45700">
            <a:noAutofit/>
          </a:bodyPr>
          <a:lstStyle/>
          <a:p>
            <a:pPr indent="-457200" lvl="0" marL="457200" marR="0" rtl="0" algn="l">
              <a:spcBef>
                <a:spcPts val="0"/>
              </a:spcBef>
              <a:spcAft>
                <a:spcPts val="0"/>
              </a:spcAft>
              <a:buClr>
                <a:srgbClr val="393B3C"/>
              </a:buClr>
              <a:buSzPts val="2400"/>
              <a:buFont typeface="Cambria"/>
              <a:buAutoNum type="arabicPeriod"/>
            </a:pPr>
            <a:r>
              <a:rPr b="1" lang="en-US" sz="2400">
                <a:solidFill>
                  <a:srgbClr val="393B3C"/>
                </a:solidFill>
                <a:latin typeface="Cambria"/>
                <a:ea typeface="Cambria"/>
                <a:cs typeface="Cambria"/>
                <a:sym typeface="Cambria"/>
              </a:rPr>
              <a:t>How does the population amount change at each trophic level in this sample?</a:t>
            </a:r>
            <a:br>
              <a:rPr b="1" lang="en-US" sz="2400">
                <a:solidFill>
                  <a:srgbClr val="393B3C"/>
                </a:solidFill>
                <a:latin typeface="Cambria"/>
                <a:ea typeface="Cambria"/>
                <a:cs typeface="Cambria"/>
                <a:sym typeface="Cambria"/>
              </a:rPr>
            </a:br>
            <a:endParaRPr b="1" sz="2400">
              <a:solidFill>
                <a:srgbClr val="393B3C"/>
              </a:solidFill>
              <a:latin typeface="Cambria"/>
              <a:ea typeface="Cambria"/>
              <a:cs typeface="Cambria"/>
              <a:sym typeface="Cambria"/>
            </a:endParaRPr>
          </a:p>
          <a:p>
            <a:pPr indent="-457200" lvl="0" marL="457200" marR="0" rtl="0" algn="l">
              <a:spcBef>
                <a:spcPts val="0"/>
              </a:spcBef>
              <a:spcAft>
                <a:spcPts val="0"/>
              </a:spcAft>
              <a:buClr>
                <a:srgbClr val="393B3C"/>
              </a:buClr>
              <a:buSzPts val="2400"/>
              <a:buFont typeface="Cambria"/>
              <a:buAutoNum type="arabicPeriod"/>
            </a:pPr>
            <a:r>
              <a:rPr b="1" lang="en-US" sz="2400">
                <a:solidFill>
                  <a:srgbClr val="393B3C"/>
                </a:solidFill>
                <a:latin typeface="Cambria"/>
                <a:ea typeface="Cambria"/>
                <a:cs typeface="Cambria"/>
                <a:sym typeface="Cambria"/>
              </a:rPr>
              <a:t>What is the relationship between trophic level and population size?</a:t>
            </a:r>
            <a:br>
              <a:rPr b="1" lang="en-US" sz="2400">
                <a:solidFill>
                  <a:srgbClr val="393B3C"/>
                </a:solidFill>
                <a:latin typeface="Cambria"/>
                <a:ea typeface="Cambria"/>
                <a:cs typeface="Cambria"/>
                <a:sym typeface="Cambria"/>
              </a:rPr>
            </a:br>
            <a:endParaRPr b="1" sz="2400">
              <a:solidFill>
                <a:srgbClr val="393B3C"/>
              </a:solidFill>
              <a:latin typeface="Cambria"/>
              <a:ea typeface="Cambria"/>
              <a:cs typeface="Cambria"/>
              <a:sym typeface="Cambria"/>
            </a:endParaRPr>
          </a:p>
          <a:p>
            <a:pPr indent="-457200" lvl="0" marL="457200" marR="0" rtl="0" algn="l">
              <a:spcBef>
                <a:spcPts val="0"/>
              </a:spcBef>
              <a:spcAft>
                <a:spcPts val="0"/>
              </a:spcAft>
              <a:buClr>
                <a:srgbClr val="393B3C"/>
              </a:buClr>
              <a:buSzPts val="2400"/>
              <a:buFont typeface="Cambria"/>
              <a:buAutoNum type="arabicPeriod"/>
            </a:pPr>
            <a:r>
              <a:rPr b="1" lang="en-US" sz="2400">
                <a:solidFill>
                  <a:srgbClr val="393B3C"/>
                </a:solidFill>
                <a:latin typeface="Cambria"/>
                <a:ea typeface="Cambria"/>
                <a:cs typeface="Cambria"/>
                <a:sym typeface="Cambria"/>
              </a:rPr>
              <a:t>Predict what would happen if a quaternary consumer were added to this ecosystem.</a:t>
            </a:r>
            <a:endParaRPr b="1" i="0" sz="2400">
              <a:solidFill>
                <a:srgbClr val="393B3C"/>
              </a:solidFill>
              <a:latin typeface="Cambria"/>
              <a:ea typeface="Cambria"/>
              <a:cs typeface="Cambria"/>
              <a:sym typeface="Cambria"/>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2"/>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93" name="Google Shape;193;p22"/>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rPr>
              <a:t>Energy and Matter Flow in Ecosystems</a:t>
            </a:r>
            <a:br>
              <a:rPr lang="en-US">
                <a:solidFill>
                  <a:srgbClr val="F2A900"/>
                </a:solidFill>
              </a:rPr>
            </a:br>
            <a:br>
              <a:rPr lang="en-US">
                <a:solidFill>
                  <a:srgbClr val="F2A900"/>
                </a:solidFill>
                <a:latin typeface="Cambria"/>
                <a:ea typeface="Cambria"/>
                <a:cs typeface="Cambria"/>
                <a:sym typeface="Cambria"/>
              </a:rPr>
            </a:br>
            <a:br>
              <a:rPr lang="en-US">
                <a:solidFill>
                  <a:srgbClr val="F2A900"/>
                </a:solidFill>
                <a:latin typeface="Cambria"/>
                <a:ea typeface="Cambria"/>
                <a:cs typeface="Cambria"/>
                <a:sym typeface="Cambria"/>
              </a:rPr>
            </a:br>
            <a:endParaRPr>
              <a:solidFill>
                <a:srgbClr val="F2A900"/>
              </a:solidFill>
              <a:latin typeface="Cambria"/>
              <a:ea typeface="Cambria"/>
              <a:cs typeface="Cambria"/>
              <a:sym typeface="Cambria"/>
            </a:endParaRPr>
          </a:p>
        </p:txBody>
      </p:sp>
      <p:sp>
        <p:nvSpPr>
          <p:cNvPr id="194" name="Google Shape;194;p22"/>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4</a:t>
            </a:r>
            <a:endParaRPr/>
          </a:p>
        </p:txBody>
      </p:sp>
      <p:pic>
        <p:nvPicPr>
          <p:cNvPr id="195" name="Google Shape;195;p22"/>
          <p:cNvPicPr preferRelativeResize="0"/>
          <p:nvPr/>
        </p:nvPicPr>
        <p:blipFill rotWithShape="1">
          <a:blip r:embed="rId3">
            <a:alphaModFix/>
          </a:blip>
          <a:srcRect b="0" l="0" r="0" t="0"/>
          <a:stretch/>
        </p:blipFill>
        <p:spPr>
          <a:xfrm>
            <a:off x="361072" y="1324943"/>
            <a:ext cx="4797835" cy="4671391"/>
          </a:xfrm>
          <a:prstGeom prst="rect">
            <a:avLst/>
          </a:prstGeom>
          <a:noFill/>
          <a:ln>
            <a:noFill/>
          </a:ln>
        </p:spPr>
      </p:pic>
      <p:sp>
        <p:nvSpPr>
          <p:cNvPr id="196" name="Google Shape;196;p22"/>
          <p:cNvSpPr txBox="1"/>
          <p:nvPr/>
        </p:nvSpPr>
        <p:spPr>
          <a:xfrm>
            <a:off x="5244597" y="1583146"/>
            <a:ext cx="3538200" cy="415590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A </a:t>
            </a:r>
            <a:r>
              <a:rPr b="1" lang="en-US" sz="2400" u="sng">
                <a:solidFill>
                  <a:schemeClr val="dk2"/>
                </a:solidFill>
                <a:latin typeface="Cambria"/>
                <a:ea typeface="Cambria"/>
                <a:cs typeface="Cambria"/>
                <a:sym typeface="Cambria"/>
                <a:hlinkClick r:id="rId4">
                  <a:extLst>
                    <a:ext uri="{A12FA001-AC4F-418D-AE19-62706E023703}">
                      <ahyp:hlinkClr val="tx"/>
                    </a:ext>
                  </a:extLst>
                </a:hlinkClick>
              </a:rPr>
              <a:t>food web</a:t>
            </a:r>
            <a:r>
              <a:rPr lang="en-US" sz="2400">
                <a:solidFill>
                  <a:schemeClr val="dk1"/>
                </a:solidFill>
                <a:latin typeface="Cambria"/>
                <a:ea typeface="Cambria"/>
                <a:cs typeface="Cambria"/>
                <a:sym typeface="Cambria"/>
              </a:rPr>
              <a:t> models the complex network of feeding relationships between trophic levels within an ecosystem. </a:t>
            </a:r>
            <a:br>
              <a:rPr lang="en-US" sz="2400">
                <a:solidFill>
                  <a:schemeClr val="dk1"/>
                </a:solidFill>
                <a:latin typeface="Cambria"/>
                <a:ea typeface="Cambria"/>
                <a:cs typeface="Cambria"/>
                <a:sym typeface="Cambria"/>
              </a:rPr>
            </a:br>
            <a:endParaRPr sz="24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A food web represents the flow of energy within and sometimes beyond the ecosystem.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3"/>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Energy and Matter Flow in Ecosystems</a:t>
            </a:r>
            <a:br>
              <a:rPr lang="en-US">
                <a:solidFill>
                  <a:srgbClr val="F2A900"/>
                </a:solidFill>
                <a:latin typeface="Cambria"/>
                <a:ea typeface="Cambria"/>
                <a:cs typeface="Cambria"/>
                <a:sym typeface="Cambria"/>
              </a:rPr>
            </a:br>
            <a:endParaRPr>
              <a:solidFill>
                <a:srgbClr val="00B050"/>
              </a:solidFill>
              <a:latin typeface="Cambria"/>
              <a:ea typeface="Cambria"/>
              <a:cs typeface="Cambria"/>
              <a:sym typeface="Cambria"/>
            </a:endParaRPr>
          </a:p>
        </p:txBody>
      </p:sp>
      <p:sp>
        <p:nvSpPr>
          <p:cNvPr id="204" name="Google Shape;204;p23"/>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205" name="Google Shape;205;p23"/>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3</a:t>
            </a:r>
            <a:endParaRPr/>
          </a:p>
        </p:txBody>
      </p:sp>
      <p:pic>
        <p:nvPicPr>
          <p:cNvPr descr="A drawing of a person&#10;&#10;Description automatically generated" id="206" name="Google Shape;206;p23"/>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
        <p:nvSpPr>
          <p:cNvPr id="207" name="Google Shape;207;p23"/>
          <p:cNvSpPr txBox="1"/>
          <p:nvPr/>
        </p:nvSpPr>
        <p:spPr>
          <a:xfrm>
            <a:off x="500588" y="2194460"/>
            <a:ext cx="8142823" cy="193899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MODEL</a:t>
            </a:r>
            <a:br>
              <a:rPr b="1" lang="en-US" sz="2400">
                <a:solidFill>
                  <a:schemeClr val="dk1"/>
                </a:solidFill>
                <a:latin typeface="Cambria"/>
                <a:ea typeface="Cambria"/>
                <a:cs typeface="Cambria"/>
                <a:sym typeface="Cambria"/>
              </a:rPr>
            </a:b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Expand the food chain where you live to make a food web.</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4"/>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215" name="Google Shape;215;p24"/>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Energy and Matter Distribution in Ecosystems</a:t>
            </a:r>
            <a:endParaRPr/>
          </a:p>
        </p:txBody>
      </p:sp>
      <p:sp>
        <p:nvSpPr>
          <p:cNvPr id="216" name="Google Shape;216;p24"/>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3</a:t>
            </a:r>
            <a:endParaRPr/>
          </a:p>
        </p:txBody>
      </p:sp>
      <p:sp>
        <p:nvSpPr>
          <p:cNvPr id="217" name="Google Shape;217;p24"/>
          <p:cNvSpPr txBox="1"/>
          <p:nvPr/>
        </p:nvSpPr>
        <p:spPr>
          <a:xfrm>
            <a:off x="543977" y="2274838"/>
            <a:ext cx="8055900" cy="230880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When a consumer eats food, the energy it contains undergoes a transformation. </a:t>
            </a:r>
            <a:br>
              <a:rPr lang="en-US" sz="2400">
                <a:solidFill>
                  <a:schemeClr val="dk1"/>
                </a:solidFill>
                <a:latin typeface="Cambria"/>
                <a:ea typeface="Cambria"/>
                <a:cs typeface="Cambria"/>
                <a:sym typeface="Cambria"/>
              </a:rPr>
            </a:br>
            <a:endParaRPr sz="24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Some is converted to new </a:t>
            </a:r>
            <a:r>
              <a:rPr b="1" lang="en-US" sz="2400" u="sng">
                <a:solidFill>
                  <a:schemeClr val="dk2"/>
                </a:solidFill>
                <a:latin typeface="Cambria"/>
                <a:ea typeface="Cambria"/>
                <a:cs typeface="Cambria"/>
                <a:sym typeface="Cambria"/>
                <a:hlinkClick r:id="rId3">
                  <a:extLst>
                    <a:ext uri="{A12FA001-AC4F-418D-AE19-62706E023703}">
                      <ahyp:hlinkClr val="tx"/>
                    </a:ext>
                  </a:extLst>
                </a:hlinkClick>
              </a:rPr>
              <a:t>biomass</a:t>
            </a:r>
            <a:r>
              <a:rPr lang="en-US" sz="2400">
                <a:solidFill>
                  <a:schemeClr val="dk1"/>
                </a:solidFill>
                <a:latin typeface="Cambria"/>
                <a:ea typeface="Cambria"/>
                <a:cs typeface="Cambria"/>
                <a:sym typeface="Cambria"/>
              </a:rPr>
              <a:t>, or growth. Of the remaining energy, some is released to the environment as heat, and the rest is excreted as waste.</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5"/>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225" name="Google Shape;225;p25"/>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Energy and Matter Distribution in Ecosystems</a:t>
            </a:r>
            <a:endParaRPr/>
          </a:p>
        </p:txBody>
      </p:sp>
      <p:sp>
        <p:nvSpPr>
          <p:cNvPr id="226" name="Google Shape;226;p25"/>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3</a:t>
            </a:r>
            <a:endParaRPr/>
          </a:p>
        </p:txBody>
      </p:sp>
      <p:pic>
        <p:nvPicPr>
          <p:cNvPr id="227" name="Google Shape;227;p25"/>
          <p:cNvPicPr preferRelativeResize="0"/>
          <p:nvPr/>
        </p:nvPicPr>
        <p:blipFill rotWithShape="1">
          <a:blip r:embed="rId3">
            <a:alphaModFix/>
          </a:blip>
          <a:srcRect b="0" l="0" r="0" t="0"/>
          <a:stretch/>
        </p:blipFill>
        <p:spPr>
          <a:xfrm>
            <a:off x="0" y="1043435"/>
            <a:ext cx="9144000" cy="514099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6"/>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235" name="Google Shape;235;p26"/>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Energy and Matter Distribution in Ecosystems</a:t>
            </a:r>
            <a:endParaRPr/>
          </a:p>
        </p:txBody>
      </p:sp>
      <p:sp>
        <p:nvSpPr>
          <p:cNvPr id="236" name="Google Shape;236;p26"/>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3</a:t>
            </a:r>
            <a:endParaRPr/>
          </a:p>
        </p:txBody>
      </p:sp>
      <p:sp>
        <p:nvSpPr>
          <p:cNvPr id="237" name="Google Shape;237;p26"/>
          <p:cNvSpPr txBox="1"/>
          <p:nvPr/>
        </p:nvSpPr>
        <p:spPr>
          <a:xfrm>
            <a:off x="798251" y="4066701"/>
            <a:ext cx="8142900" cy="230880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An </a:t>
            </a:r>
            <a:r>
              <a:rPr b="1" lang="en-US" sz="2400" u="sng">
                <a:solidFill>
                  <a:schemeClr val="dk2"/>
                </a:solidFill>
                <a:latin typeface="Cambria"/>
                <a:ea typeface="Cambria"/>
                <a:cs typeface="Cambria"/>
                <a:sym typeface="Cambria"/>
                <a:hlinkClick r:id="rId3">
                  <a:extLst>
                    <a:ext uri="{A12FA001-AC4F-418D-AE19-62706E023703}">
                      <ahyp:hlinkClr val="tx"/>
                    </a:ext>
                  </a:extLst>
                </a:hlinkClick>
              </a:rPr>
              <a:t>energy pyramid</a:t>
            </a:r>
            <a:r>
              <a:rPr lang="en-US" sz="2400">
                <a:solidFill>
                  <a:schemeClr val="dk1"/>
                </a:solidFill>
                <a:latin typeface="Cambria"/>
                <a:ea typeface="Cambria"/>
                <a:cs typeface="Cambria"/>
                <a:sym typeface="Cambria"/>
              </a:rPr>
              <a:t> models the transfer of energy beginning with producers and working up the food chain to the top-level consumer. </a:t>
            </a:r>
            <a:br>
              <a:rPr lang="en-US" sz="2400">
                <a:solidFill>
                  <a:schemeClr val="dk1"/>
                </a:solidFill>
                <a:latin typeface="Cambria"/>
                <a:ea typeface="Cambria"/>
                <a:cs typeface="Cambria"/>
                <a:sym typeface="Cambria"/>
              </a:rPr>
            </a:br>
            <a:endParaRPr sz="24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The pyramid illustrates how available energy is distributed among trophic levels in an ecosystem.</a:t>
            </a:r>
            <a:endParaRPr/>
          </a:p>
        </p:txBody>
      </p:sp>
      <p:pic>
        <p:nvPicPr>
          <p:cNvPr id="238" name="Google Shape;238;p26"/>
          <p:cNvPicPr preferRelativeResize="0"/>
          <p:nvPr/>
        </p:nvPicPr>
        <p:blipFill rotWithShape="1">
          <a:blip r:embed="rId4">
            <a:alphaModFix/>
          </a:blip>
          <a:srcRect b="0" l="0" r="0" t="0"/>
          <a:stretch/>
        </p:blipFill>
        <p:spPr>
          <a:xfrm>
            <a:off x="1761264" y="1037037"/>
            <a:ext cx="5534691" cy="3103641"/>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 name="Shape 47"/>
        <p:cNvGrpSpPr/>
        <p:nvPr/>
      </p:nvGrpSpPr>
      <p:grpSpPr>
        <a:xfrm>
          <a:off x="0" y="0"/>
          <a:ext cx="0" cy="0"/>
          <a:chOff x="0" y="0"/>
          <a:chExt cx="0" cy="0"/>
        </a:xfrm>
      </p:grpSpPr>
      <p:sp>
        <p:nvSpPr>
          <p:cNvPr id="48" name="Google Shape;48;p9"/>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Can You Explain It?</a:t>
            </a:r>
            <a:endParaRPr/>
          </a:p>
        </p:txBody>
      </p:sp>
      <p:sp>
        <p:nvSpPr>
          <p:cNvPr id="49" name="Google Shape;49;p9"/>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50" name="Google Shape;50;p9"/>
          <p:cNvSpPr/>
          <p:nvPr/>
        </p:nvSpPr>
        <p:spPr>
          <a:xfrm>
            <a:off x="666512" y="5442403"/>
            <a:ext cx="7933511" cy="83099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Cambria"/>
                <a:ea typeface="Cambria"/>
                <a:cs typeface="Cambria"/>
                <a:sym typeface="Cambria"/>
              </a:rPr>
              <a:t>How might a decrease in the phytoplankton population affect the global flow of energy and matter?</a:t>
            </a:r>
            <a:endParaRPr b="1" sz="2200">
              <a:solidFill>
                <a:schemeClr val="dk1"/>
              </a:solidFill>
              <a:latin typeface="Cambria"/>
              <a:ea typeface="Cambria"/>
              <a:cs typeface="Cambria"/>
              <a:sym typeface="Cambria"/>
            </a:endParaRPr>
          </a:p>
        </p:txBody>
      </p:sp>
      <p:pic>
        <p:nvPicPr>
          <p:cNvPr descr="A drawing of a person&#10;&#10;Description automatically generated" id="51" name="Google Shape;51;p9"/>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
        <p:nvSpPr>
          <p:cNvPr id="52" name="Google Shape;52;p9"/>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3</a:t>
            </a:r>
            <a:endParaRPr/>
          </a:p>
        </p:txBody>
      </p:sp>
      <p:pic>
        <p:nvPicPr>
          <p:cNvPr id="53" name="Google Shape;53;p9"/>
          <p:cNvPicPr preferRelativeResize="0"/>
          <p:nvPr/>
        </p:nvPicPr>
        <p:blipFill rotWithShape="1">
          <a:blip r:embed="rId4">
            <a:alphaModFix/>
          </a:blip>
          <a:srcRect b="0" l="0" r="0" t="0"/>
          <a:stretch/>
        </p:blipFill>
        <p:spPr>
          <a:xfrm>
            <a:off x="1505236" y="812729"/>
            <a:ext cx="6133527" cy="460239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7"/>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Energy and Matter Distribution in Ecosystems</a:t>
            </a:r>
            <a:endParaRPr>
              <a:solidFill>
                <a:srgbClr val="00B050"/>
              </a:solidFill>
              <a:latin typeface="Cambria"/>
              <a:ea typeface="Cambria"/>
              <a:cs typeface="Cambria"/>
              <a:sym typeface="Cambria"/>
            </a:endParaRPr>
          </a:p>
        </p:txBody>
      </p:sp>
      <p:sp>
        <p:nvSpPr>
          <p:cNvPr id="246" name="Google Shape;246;p27"/>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247" name="Google Shape;247;p27"/>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3</a:t>
            </a:r>
            <a:endParaRPr/>
          </a:p>
        </p:txBody>
      </p:sp>
      <p:pic>
        <p:nvPicPr>
          <p:cNvPr descr="A drawing of a person&#10;&#10;Description automatically generated" id="248" name="Google Shape;248;p27"/>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
        <p:nvSpPr>
          <p:cNvPr id="249" name="Google Shape;249;p27"/>
          <p:cNvSpPr txBox="1"/>
          <p:nvPr/>
        </p:nvSpPr>
        <p:spPr>
          <a:xfrm>
            <a:off x="500588" y="2194460"/>
            <a:ext cx="8142823" cy="193899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MODEL</a:t>
            </a:r>
            <a:br>
              <a:rPr b="1" lang="en-US" sz="2400">
                <a:solidFill>
                  <a:schemeClr val="dk1"/>
                </a:solidFill>
                <a:latin typeface="Cambria"/>
                <a:ea typeface="Cambria"/>
                <a:cs typeface="Cambria"/>
                <a:sym typeface="Cambria"/>
              </a:rPr>
            </a:b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Make a model that demonstrates the relationship between biomass and energy in an ecosystem.</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8"/>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257" name="Google Shape;257;p28"/>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Energy and Matter Distribution in Ecosystems</a:t>
            </a:r>
            <a:endParaRPr/>
          </a:p>
        </p:txBody>
      </p:sp>
      <p:sp>
        <p:nvSpPr>
          <p:cNvPr id="258" name="Google Shape;258;p28"/>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3</a:t>
            </a:r>
            <a:endParaRPr/>
          </a:p>
        </p:txBody>
      </p:sp>
      <p:sp>
        <p:nvSpPr>
          <p:cNvPr id="259" name="Google Shape;259;p28"/>
          <p:cNvSpPr txBox="1"/>
          <p:nvPr/>
        </p:nvSpPr>
        <p:spPr>
          <a:xfrm>
            <a:off x="662608" y="2506477"/>
            <a:ext cx="7818900" cy="230880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A </a:t>
            </a:r>
            <a:r>
              <a:rPr b="1" lang="en-US" sz="2400" u="sng">
                <a:solidFill>
                  <a:schemeClr val="dk2"/>
                </a:solidFill>
                <a:latin typeface="Cambria"/>
                <a:ea typeface="Cambria"/>
                <a:cs typeface="Cambria"/>
                <a:sym typeface="Cambria"/>
                <a:hlinkClick r:id="rId3">
                  <a:extLst>
                    <a:ext uri="{A12FA001-AC4F-418D-AE19-62706E023703}">
                      <ahyp:hlinkClr val="tx"/>
                    </a:ext>
                  </a:extLst>
                </a:hlinkClick>
              </a:rPr>
              <a:t>biomass pyramid</a:t>
            </a:r>
            <a:r>
              <a:rPr lang="en-US" sz="2400">
                <a:solidFill>
                  <a:schemeClr val="dk1"/>
                </a:solidFill>
                <a:latin typeface="Cambria"/>
                <a:ea typeface="Cambria"/>
                <a:cs typeface="Cambria"/>
                <a:sym typeface="Cambria"/>
              </a:rPr>
              <a:t> compares the biomass at different trophic levels within an ecosystem. </a:t>
            </a:r>
            <a:endParaRPr/>
          </a:p>
          <a:p>
            <a:pPr indent="0" lvl="0" marL="0" marR="0" rtl="0" algn="l">
              <a:spcBef>
                <a:spcPts val="0"/>
              </a:spcBef>
              <a:spcAft>
                <a:spcPts val="0"/>
              </a:spcAft>
              <a:buNone/>
            </a:pPr>
            <a:r>
              <a:t/>
            </a:r>
            <a:endParaRPr sz="24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A </a:t>
            </a:r>
            <a:r>
              <a:rPr b="1" lang="en-US" sz="2400" u="sng">
                <a:solidFill>
                  <a:schemeClr val="dk2"/>
                </a:solidFill>
                <a:latin typeface="Cambria"/>
                <a:ea typeface="Cambria"/>
                <a:cs typeface="Cambria"/>
                <a:sym typeface="Cambria"/>
                <a:hlinkClick r:id="rId4">
                  <a:extLst>
                    <a:ext uri="{A12FA001-AC4F-418D-AE19-62706E023703}">
                      <ahyp:hlinkClr val="tx"/>
                    </a:ext>
                  </a:extLst>
                </a:hlinkClick>
              </a:rPr>
              <a:t>pyramid of numbers</a:t>
            </a:r>
            <a:r>
              <a:rPr lang="en-US" sz="2400">
                <a:solidFill>
                  <a:schemeClr val="dk1"/>
                </a:solidFill>
                <a:latin typeface="Cambria"/>
                <a:ea typeface="Cambria"/>
                <a:cs typeface="Cambria"/>
                <a:sym typeface="Cambria"/>
              </a:rPr>
              <a:t> shows how many individual organisms are present at each trophic level in an ecosystem. </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9"/>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Can You Explain It?</a:t>
            </a:r>
            <a:endParaRPr/>
          </a:p>
        </p:txBody>
      </p:sp>
      <p:sp>
        <p:nvSpPr>
          <p:cNvPr id="267" name="Google Shape;267;p29"/>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268" name="Google Shape;268;p29"/>
          <p:cNvSpPr/>
          <p:nvPr/>
        </p:nvSpPr>
        <p:spPr>
          <a:xfrm>
            <a:off x="376595" y="1112046"/>
            <a:ext cx="8521800" cy="526297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chemeClr val="dk1"/>
                </a:solidFill>
                <a:latin typeface="Cambria"/>
                <a:ea typeface="Cambria"/>
                <a:cs typeface="Cambria"/>
                <a:sym typeface="Cambria"/>
              </a:rPr>
              <a:t>Refer to the notes in your Evidence Notebook to help you explain whether or not a robot fits the criteria of a living system. Consider the following questions when developing your explanation:</a:t>
            </a:r>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457200" lvl="0" marL="457200" marR="0" rtl="0" algn="l">
              <a:spcBef>
                <a:spcPts val="0"/>
              </a:spcBef>
              <a:spcAft>
                <a:spcPts val="0"/>
              </a:spcAft>
              <a:buClr>
                <a:schemeClr val="dk1"/>
              </a:buClr>
              <a:buSzPts val="2400"/>
              <a:buFont typeface="Cambria"/>
              <a:buAutoNum type="arabicPeriod"/>
            </a:pPr>
            <a:r>
              <a:rPr b="1" lang="en-US" sz="2400">
                <a:solidFill>
                  <a:schemeClr val="dk1"/>
                </a:solidFill>
                <a:latin typeface="Cambria"/>
                <a:ea typeface="Cambria"/>
                <a:cs typeface="Cambria"/>
                <a:sym typeface="Cambria"/>
              </a:rPr>
              <a:t>Explain the relationship between the phytoplankton population and chlorophyll concentration.</a:t>
            </a:r>
            <a:br>
              <a:rPr b="1" lang="en-US" sz="2400">
                <a:solidFill>
                  <a:schemeClr val="dk1"/>
                </a:solidFill>
                <a:latin typeface="Cambria"/>
                <a:ea typeface="Cambria"/>
                <a:cs typeface="Cambria"/>
                <a:sym typeface="Cambria"/>
              </a:rPr>
            </a:br>
            <a:endParaRPr b="1" sz="2400">
              <a:solidFill>
                <a:schemeClr val="dk1"/>
              </a:solidFill>
              <a:latin typeface="Cambria"/>
              <a:ea typeface="Cambria"/>
              <a:cs typeface="Cambria"/>
              <a:sym typeface="Cambria"/>
            </a:endParaRPr>
          </a:p>
          <a:p>
            <a:pPr indent="-457200" lvl="0" marL="457200" marR="0" rtl="0" algn="l">
              <a:spcBef>
                <a:spcPts val="0"/>
              </a:spcBef>
              <a:spcAft>
                <a:spcPts val="0"/>
              </a:spcAft>
              <a:buClr>
                <a:schemeClr val="dk1"/>
              </a:buClr>
              <a:buSzPts val="2400"/>
              <a:buFont typeface="Cambria"/>
              <a:buAutoNum type="arabicPeriod"/>
            </a:pPr>
            <a:r>
              <a:rPr b="1" lang="en-US" sz="2400">
                <a:solidFill>
                  <a:schemeClr val="dk1"/>
                </a:solidFill>
                <a:latin typeface="Cambria"/>
                <a:ea typeface="Cambria"/>
                <a:cs typeface="Cambria"/>
                <a:sym typeface="Cambria"/>
              </a:rPr>
              <a:t>How can a decrease in the phytoplankton population affect life on Earth?</a:t>
            </a:r>
            <a:br>
              <a:rPr b="1" lang="en-US" sz="2400">
                <a:solidFill>
                  <a:schemeClr val="dk1"/>
                </a:solidFill>
                <a:latin typeface="Cambria"/>
                <a:ea typeface="Cambria"/>
                <a:cs typeface="Cambria"/>
                <a:sym typeface="Cambria"/>
              </a:rPr>
            </a:br>
            <a:endParaRPr b="1" sz="2400">
              <a:solidFill>
                <a:schemeClr val="dk1"/>
              </a:solidFill>
              <a:latin typeface="Cambria"/>
              <a:ea typeface="Cambria"/>
              <a:cs typeface="Cambria"/>
              <a:sym typeface="Cambria"/>
            </a:endParaRPr>
          </a:p>
          <a:p>
            <a:pPr indent="-457200" lvl="0" marL="457200" marR="0" rtl="0" algn="l">
              <a:spcBef>
                <a:spcPts val="0"/>
              </a:spcBef>
              <a:spcAft>
                <a:spcPts val="0"/>
              </a:spcAft>
              <a:buClr>
                <a:schemeClr val="dk1"/>
              </a:buClr>
              <a:buSzPts val="2400"/>
              <a:buFont typeface="Cambria"/>
              <a:buAutoNum type="arabicPeriod"/>
            </a:pPr>
            <a:r>
              <a:rPr b="1" lang="en-US" sz="2400">
                <a:solidFill>
                  <a:schemeClr val="dk1"/>
                </a:solidFill>
                <a:latin typeface="Cambria"/>
                <a:ea typeface="Cambria"/>
                <a:cs typeface="Cambria"/>
                <a:sym typeface="Cambria"/>
              </a:rPr>
              <a:t>How might this change affect the flow of energy and matter in the biosphere?</a:t>
            </a:r>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p:txBody>
      </p:sp>
      <p:pic>
        <p:nvPicPr>
          <p:cNvPr descr="A drawing of a person&#10;&#10;Description automatically generated" id="269" name="Google Shape;269;p29"/>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
        <p:nvSpPr>
          <p:cNvPr id="270" name="Google Shape;270;p29"/>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3</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0"/>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Image Credits</a:t>
            </a:r>
            <a:endParaRPr/>
          </a:p>
        </p:txBody>
      </p:sp>
      <p:sp>
        <p:nvSpPr>
          <p:cNvPr id="276" name="Google Shape;276;p30"/>
          <p:cNvSpPr txBox="1"/>
          <p:nvPr>
            <p:ph idx="1" type="body"/>
          </p:nvPr>
        </p:nvSpPr>
        <p:spPr>
          <a:xfrm>
            <a:off x="457200" y="1151692"/>
            <a:ext cx="8229600" cy="4799741"/>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chemeClr val="dk1"/>
              </a:buClr>
              <a:buSzPts val="2880"/>
              <a:buNone/>
            </a:pPr>
            <a:r>
              <a:rPr b="1" lang="en-US"/>
              <a:t>Unit 3 Lesson 3</a:t>
            </a:r>
            <a:endParaRPr/>
          </a:p>
          <a:p>
            <a:pPr indent="0" lvl="0" marL="0" rtl="0" algn="l">
              <a:spcBef>
                <a:spcPts val="0"/>
              </a:spcBef>
              <a:spcAft>
                <a:spcPts val="0"/>
              </a:spcAft>
              <a:buClr>
                <a:schemeClr val="dk1"/>
              </a:buClr>
              <a:buSzPts val="2880"/>
              <a:buNone/>
            </a:pPr>
            <a:r>
              <a:t/>
            </a:r>
            <a:endParaRPr b="1"/>
          </a:p>
          <a:p>
            <a:pPr indent="0" lvl="0" marL="0" rtl="0" algn="l">
              <a:spcBef>
                <a:spcPts val="0"/>
              </a:spcBef>
              <a:spcAft>
                <a:spcPts val="0"/>
              </a:spcAft>
              <a:buClr>
                <a:schemeClr val="dk1"/>
              </a:buClr>
              <a:buSzPts val="2880"/>
              <a:buNone/>
            </a:pPr>
            <a:r>
              <a:rPr i="1" lang="en-US"/>
              <a:t>sideoats grass</a:t>
            </a:r>
            <a:r>
              <a:rPr lang="en-US"/>
              <a:t> ©Patrick J. Alexander/U.S. Dept. of Agriculture USDA Photography Center; </a:t>
            </a:r>
            <a:r>
              <a:rPr i="1" lang="en-US"/>
              <a:t>cottontail rabbit</a:t>
            </a:r>
            <a:r>
              <a:rPr lang="en-US"/>
              <a:t> ©Robert Harding World Imagery/James Hager/Getty Images; </a:t>
            </a:r>
            <a:r>
              <a:rPr i="1" lang="en-US"/>
              <a:t>average oceanic chlorophyll-a concentration</a:t>
            </a:r>
            <a:r>
              <a:rPr lang="en-US"/>
              <a:t> Image courtesy of the ©SeaWiFS Project/NASA Goddard Space Flight Center; </a:t>
            </a:r>
            <a:r>
              <a:rPr i="1" lang="en-US"/>
              <a:t>diamondback snake</a:t>
            </a:r>
            <a:r>
              <a:rPr lang="en-US"/>
              <a:t> ©Getty Images; </a:t>
            </a:r>
            <a:r>
              <a:rPr i="1" lang="en-US"/>
              <a:t>pollution in lake</a:t>
            </a:r>
            <a:r>
              <a:rPr lang="en-US"/>
              <a:t> ©Alamy; </a:t>
            </a:r>
            <a:r>
              <a:rPr i="1" lang="en-US"/>
              <a:t>tropical rainforest</a:t>
            </a:r>
            <a:r>
              <a:rPr lang="en-US"/>
              <a:t> ©E+/oriredmouse/Getty Images</a:t>
            </a:r>
            <a:endParaRPr/>
          </a:p>
          <a:p>
            <a:pPr indent="0" lvl="0" marL="0" rtl="0" algn="l">
              <a:spcBef>
                <a:spcPts val="0"/>
              </a:spcBef>
              <a:spcAft>
                <a:spcPts val="0"/>
              </a:spcAft>
              <a:buClr>
                <a:schemeClr val="dk1"/>
              </a:buClr>
              <a:buSzPts val="2880"/>
              <a:buNone/>
            </a:pPr>
            <a:r>
              <a:t/>
            </a:r>
            <a:endParaRPr b="1"/>
          </a:p>
        </p:txBody>
      </p:sp>
      <p:sp>
        <p:nvSpPr>
          <p:cNvPr id="277" name="Google Shape;277;p30"/>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0"/>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Introduction to Ecosystems </a:t>
            </a:r>
            <a:endParaRPr/>
          </a:p>
        </p:txBody>
      </p:sp>
      <p:sp>
        <p:nvSpPr>
          <p:cNvPr id="61" name="Google Shape;61;p10"/>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62" name="Google Shape;62;p10"/>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3</a:t>
            </a:r>
            <a:endParaRPr/>
          </a:p>
        </p:txBody>
      </p:sp>
      <p:sp>
        <p:nvSpPr>
          <p:cNvPr id="63" name="Google Shape;63;p10"/>
          <p:cNvSpPr txBox="1"/>
          <p:nvPr/>
        </p:nvSpPr>
        <p:spPr>
          <a:xfrm>
            <a:off x="457200" y="1936529"/>
            <a:ext cx="8342100" cy="415590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A </a:t>
            </a:r>
            <a:r>
              <a:rPr b="1" lang="en-US" sz="2400" u="sng">
                <a:solidFill>
                  <a:schemeClr val="dk2"/>
                </a:solidFill>
                <a:latin typeface="Cambria"/>
                <a:ea typeface="Cambria"/>
                <a:cs typeface="Cambria"/>
                <a:sym typeface="Cambria"/>
                <a:hlinkClick r:id="rId3">
                  <a:extLst>
                    <a:ext uri="{A12FA001-AC4F-418D-AE19-62706E023703}">
                      <ahyp:hlinkClr val="tx"/>
                    </a:ext>
                  </a:extLst>
                </a:hlinkClick>
              </a:rPr>
              <a:t>population</a:t>
            </a:r>
            <a:r>
              <a:rPr lang="en-US" sz="2400">
                <a:solidFill>
                  <a:schemeClr val="dk1"/>
                </a:solidFill>
                <a:latin typeface="Cambria"/>
                <a:ea typeface="Cambria"/>
                <a:cs typeface="Cambria"/>
                <a:sym typeface="Cambria"/>
              </a:rPr>
              <a:t> is a group of the same species that lives in the same area. </a:t>
            </a:r>
            <a:br>
              <a:rPr lang="en-US" sz="2400">
                <a:solidFill>
                  <a:schemeClr val="dk1"/>
                </a:solidFill>
                <a:latin typeface="Cambria"/>
                <a:ea typeface="Cambria"/>
                <a:cs typeface="Cambria"/>
                <a:sym typeface="Cambria"/>
              </a:rPr>
            </a:br>
            <a:endParaRPr sz="24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Multiple populations of different species form a </a:t>
            </a:r>
            <a:r>
              <a:rPr b="1" lang="en-US" sz="2400" u="sng">
                <a:solidFill>
                  <a:schemeClr val="dk2"/>
                </a:solidFill>
                <a:latin typeface="Cambria"/>
                <a:ea typeface="Cambria"/>
                <a:cs typeface="Cambria"/>
                <a:sym typeface="Cambria"/>
                <a:hlinkClick r:id="rId4">
                  <a:extLst>
                    <a:ext uri="{A12FA001-AC4F-418D-AE19-62706E023703}">
                      <ahyp:hlinkClr val="tx"/>
                    </a:ext>
                  </a:extLst>
                </a:hlinkClick>
              </a:rPr>
              <a:t>community</a:t>
            </a:r>
            <a:r>
              <a:rPr lang="en-US" sz="2400">
                <a:solidFill>
                  <a:schemeClr val="dk1"/>
                </a:solidFill>
                <a:latin typeface="Cambria"/>
                <a:ea typeface="Cambria"/>
                <a:cs typeface="Cambria"/>
                <a:sym typeface="Cambria"/>
              </a:rPr>
              <a:t>. </a:t>
            </a:r>
            <a:br>
              <a:rPr lang="en-US" sz="2400">
                <a:solidFill>
                  <a:schemeClr val="dk1"/>
                </a:solidFill>
                <a:latin typeface="Cambria"/>
                <a:ea typeface="Cambria"/>
                <a:cs typeface="Cambria"/>
                <a:sym typeface="Cambria"/>
              </a:rPr>
            </a:br>
            <a:endParaRPr sz="24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An </a:t>
            </a:r>
            <a:r>
              <a:rPr b="1" lang="en-US" sz="2400" u="sng">
                <a:solidFill>
                  <a:schemeClr val="dk2"/>
                </a:solidFill>
                <a:latin typeface="Cambria"/>
                <a:ea typeface="Cambria"/>
                <a:cs typeface="Cambria"/>
                <a:sym typeface="Cambria"/>
                <a:hlinkClick r:id="rId5">
                  <a:extLst>
                    <a:ext uri="{A12FA001-AC4F-418D-AE19-62706E023703}">
                      <ahyp:hlinkClr val="tx"/>
                    </a:ext>
                  </a:extLst>
                </a:hlinkClick>
              </a:rPr>
              <a:t>ecosystem</a:t>
            </a:r>
            <a:r>
              <a:rPr lang="en-US" sz="2400">
                <a:solidFill>
                  <a:schemeClr val="dk1"/>
                </a:solidFill>
                <a:latin typeface="Cambria"/>
                <a:ea typeface="Cambria"/>
                <a:cs typeface="Cambria"/>
                <a:sym typeface="Cambria"/>
              </a:rPr>
              <a:t> includes all of the biotic, or living, and abiotic, or nonliving, components in a given area.</a:t>
            </a:r>
            <a:endParaRPr/>
          </a:p>
          <a:p>
            <a:pPr indent="-190500" lvl="0" marL="342900" marR="0" rtl="0" algn="l">
              <a:spcBef>
                <a:spcPts val="0"/>
              </a:spcBef>
              <a:spcAft>
                <a:spcPts val="0"/>
              </a:spcAft>
              <a:buClr>
                <a:schemeClr val="dk1"/>
              </a:buClr>
              <a:buSzPts val="2400"/>
              <a:buFont typeface="Arial"/>
              <a:buNone/>
            </a:pPr>
            <a:r>
              <a:t/>
            </a:r>
            <a:endParaRPr sz="2400">
              <a:solidFill>
                <a:schemeClr val="dk1"/>
              </a:solidFill>
              <a:latin typeface="Cambria"/>
              <a:ea typeface="Cambria"/>
              <a:cs typeface="Cambria"/>
              <a:sym typeface="Cambria"/>
            </a:endParaRPr>
          </a:p>
          <a:p>
            <a:pPr indent="-190500" lvl="0" marL="342900" marR="0" rtl="0" algn="l">
              <a:spcBef>
                <a:spcPts val="0"/>
              </a:spcBef>
              <a:spcAft>
                <a:spcPts val="0"/>
              </a:spcAft>
              <a:buClr>
                <a:schemeClr val="dk1"/>
              </a:buClr>
              <a:buSzPts val="2400"/>
              <a:buFont typeface="Arial"/>
              <a:buNone/>
            </a:pPr>
            <a:r>
              <a:t/>
            </a:r>
            <a:endParaRPr sz="2400">
              <a:solidFill>
                <a:schemeClr val="dk1"/>
              </a:solidFill>
              <a:latin typeface="Cambria"/>
              <a:ea typeface="Cambria"/>
              <a:cs typeface="Cambria"/>
              <a:sym typeface="Cambria"/>
            </a:endParaRPr>
          </a:p>
          <a:p>
            <a:pPr indent="-190500" lvl="0" marL="342900" marR="0" rtl="0" algn="l">
              <a:spcBef>
                <a:spcPts val="0"/>
              </a:spcBef>
              <a:spcAft>
                <a:spcPts val="0"/>
              </a:spcAft>
              <a:buClr>
                <a:schemeClr val="dk1"/>
              </a:buClr>
              <a:buSzPts val="2400"/>
              <a:buFont typeface="Arial"/>
              <a:buNone/>
            </a:pPr>
            <a:r>
              <a:t/>
            </a:r>
            <a:endParaRPr sz="2400">
              <a:solidFill>
                <a:schemeClr val="dk1"/>
              </a:solidFill>
              <a:latin typeface="Cambria"/>
              <a:ea typeface="Cambria"/>
              <a:cs typeface="Cambria"/>
              <a:sym typeface="Cambria"/>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1"/>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Introduction to Ecosystems </a:t>
            </a:r>
            <a:endParaRPr/>
          </a:p>
        </p:txBody>
      </p:sp>
      <p:sp>
        <p:nvSpPr>
          <p:cNvPr id="71" name="Google Shape;71;p11"/>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72" name="Google Shape;72;p11"/>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3</a:t>
            </a:r>
            <a:endParaRPr/>
          </a:p>
        </p:txBody>
      </p:sp>
      <p:pic>
        <p:nvPicPr>
          <p:cNvPr id="73" name="Google Shape;73;p11"/>
          <p:cNvPicPr preferRelativeResize="0"/>
          <p:nvPr/>
        </p:nvPicPr>
        <p:blipFill rotWithShape="1">
          <a:blip r:embed="rId3">
            <a:alphaModFix/>
          </a:blip>
          <a:srcRect b="0" l="0" r="0" t="0"/>
          <a:stretch/>
        </p:blipFill>
        <p:spPr>
          <a:xfrm>
            <a:off x="841513" y="979637"/>
            <a:ext cx="7460974" cy="528443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2"/>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Introduction to Ecosystems </a:t>
            </a:r>
            <a:endParaRPr/>
          </a:p>
        </p:txBody>
      </p:sp>
      <p:sp>
        <p:nvSpPr>
          <p:cNvPr id="81" name="Google Shape;81;p12"/>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82" name="Google Shape;82;p12"/>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3</a:t>
            </a:r>
            <a:endParaRPr/>
          </a:p>
        </p:txBody>
      </p:sp>
      <p:sp>
        <p:nvSpPr>
          <p:cNvPr id="83" name="Google Shape;83;p12"/>
          <p:cNvSpPr txBox="1"/>
          <p:nvPr/>
        </p:nvSpPr>
        <p:spPr>
          <a:xfrm>
            <a:off x="543977" y="2213113"/>
            <a:ext cx="8229600" cy="193899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cap="none">
                <a:solidFill>
                  <a:schemeClr val="dk1"/>
                </a:solidFill>
                <a:latin typeface="Cambria"/>
                <a:ea typeface="Cambria"/>
                <a:cs typeface="Cambria"/>
                <a:sym typeface="Cambria"/>
              </a:rPr>
              <a:t>EXPLAIN</a:t>
            </a:r>
            <a:br>
              <a:rPr b="1" lang="en-US" sz="2400" cap="none">
                <a:solidFill>
                  <a:schemeClr val="dk1"/>
                </a:solidFill>
                <a:latin typeface="Cambria"/>
                <a:ea typeface="Cambria"/>
                <a:cs typeface="Cambria"/>
                <a:sym typeface="Cambria"/>
              </a:rPr>
            </a:br>
            <a:br>
              <a:rPr b="1" lang="en-US" sz="2400" cap="none">
                <a:solidFill>
                  <a:schemeClr val="dk1"/>
                </a:solidFill>
                <a:latin typeface="Cambria"/>
                <a:ea typeface="Cambria"/>
                <a:cs typeface="Cambria"/>
                <a:sym typeface="Cambria"/>
              </a:rPr>
            </a:br>
            <a:endParaRPr b="1" sz="2400" cap="none">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What biotic and abiotic components are found in the ecosystem where you live, and how do they interact?</a:t>
            </a:r>
            <a:endParaRPr/>
          </a:p>
        </p:txBody>
      </p:sp>
      <p:pic>
        <p:nvPicPr>
          <p:cNvPr descr="A drawing of a person&#10;&#10;Description automatically generated" id="84" name="Google Shape;84;p12"/>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3"/>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Introduction to Ecosystems </a:t>
            </a:r>
            <a:endParaRPr/>
          </a:p>
        </p:txBody>
      </p:sp>
      <p:sp>
        <p:nvSpPr>
          <p:cNvPr id="92" name="Google Shape;92;p13"/>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93" name="Google Shape;93;p13"/>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3</a:t>
            </a:r>
            <a:endParaRPr/>
          </a:p>
        </p:txBody>
      </p:sp>
      <p:sp>
        <p:nvSpPr>
          <p:cNvPr id="94" name="Google Shape;94;p13"/>
          <p:cNvSpPr txBox="1"/>
          <p:nvPr/>
        </p:nvSpPr>
        <p:spPr>
          <a:xfrm>
            <a:off x="516523" y="1896050"/>
            <a:ext cx="8083500" cy="378660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A </a:t>
            </a:r>
            <a:r>
              <a:rPr b="1" lang="en-US" sz="2400" u="sng">
                <a:solidFill>
                  <a:schemeClr val="dk2"/>
                </a:solidFill>
                <a:latin typeface="Cambria"/>
                <a:ea typeface="Cambria"/>
                <a:cs typeface="Cambria"/>
                <a:sym typeface="Cambria"/>
                <a:hlinkClick r:id="rId3">
                  <a:extLst>
                    <a:ext uri="{A12FA001-AC4F-418D-AE19-62706E023703}">
                      <ahyp:hlinkClr val="tx"/>
                    </a:ext>
                  </a:extLst>
                </a:hlinkClick>
              </a:rPr>
              <a:t>biome</a:t>
            </a:r>
            <a:r>
              <a:rPr lang="en-US" sz="2400">
                <a:solidFill>
                  <a:schemeClr val="dk1"/>
                </a:solidFill>
                <a:latin typeface="Cambria"/>
                <a:ea typeface="Cambria"/>
                <a:cs typeface="Cambria"/>
                <a:sym typeface="Cambria"/>
              </a:rPr>
              <a:t> is a major regional or global distribution of organisms adapted to living in that particular environment. At the largest scale, all life on Earth is part of the biosphere.</a:t>
            </a:r>
            <a:endParaRPr/>
          </a:p>
          <a:p>
            <a:pPr indent="-190500" lvl="0" marL="342900" marR="0" rtl="0" algn="l">
              <a:spcBef>
                <a:spcPts val="0"/>
              </a:spcBef>
              <a:spcAft>
                <a:spcPts val="0"/>
              </a:spcAft>
              <a:buClr>
                <a:schemeClr val="dk1"/>
              </a:buClr>
              <a:buSzPts val="2400"/>
              <a:buFont typeface="Arial"/>
              <a:buNone/>
            </a:pPr>
            <a:r>
              <a:t/>
            </a:r>
            <a:endParaRPr sz="24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b="1" lang="en-US" sz="2400" u="sng">
                <a:solidFill>
                  <a:schemeClr val="dk2"/>
                </a:solidFill>
                <a:latin typeface="Cambria"/>
                <a:ea typeface="Cambria"/>
                <a:cs typeface="Cambria"/>
                <a:sym typeface="Cambria"/>
                <a:hlinkClick r:id="rId4">
                  <a:extLst>
                    <a:ext uri="{A12FA001-AC4F-418D-AE19-62706E023703}">
                      <ahyp:hlinkClr val="tx"/>
                    </a:ext>
                  </a:extLst>
                </a:hlinkClick>
              </a:rPr>
              <a:t>Biodiversity</a:t>
            </a:r>
            <a:r>
              <a:rPr lang="en-US" sz="2400">
                <a:solidFill>
                  <a:schemeClr val="dk1"/>
                </a:solidFill>
                <a:latin typeface="Cambria"/>
                <a:ea typeface="Cambria"/>
                <a:cs typeface="Cambria"/>
                <a:sym typeface="Cambria"/>
              </a:rPr>
              <a:t> is a measure of the number of different species found within a specific area. An area with a high level of biodiversity, such as a tropical rain forest, has a large assortment of species living near one another.</a:t>
            </a:r>
            <a:endParaRPr/>
          </a:p>
          <a:p>
            <a:pPr indent="0" lvl="0" marL="0" marR="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4"/>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Introduction to Ecosystems </a:t>
            </a:r>
            <a:endParaRPr/>
          </a:p>
        </p:txBody>
      </p:sp>
      <p:sp>
        <p:nvSpPr>
          <p:cNvPr id="102" name="Google Shape;102;p14"/>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03" name="Google Shape;103;p14"/>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3</a:t>
            </a:r>
            <a:endParaRPr/>
          </a:p>
        </p:txBody>
      </p:sp>
      <p:sp>
        <p:nvSpPr>
          <p:cNvPr id="104" name="Google Shape;104;p14"/>
          <p:cNvSpPr txBox="1"/>
          <p:nvPr/>
        </p:nvSpPr>
        <p:spPr>
          <a:xfrm>
            <a:off x="457200" y="1526718"/>
            <a:ext cx="8229600" cy="415498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cap="none">
                <a:solidFill>
                  <a:schemeClr val="dk1"/>
                </a:solidFill>
                <a:latin typeface="Cambria"/>
                <a:ea typeface="Cambria"/>
                <a:cs typeface="Cambria"/>
                <a:sym typeface="Cambria"/>
              </a:rPr>
              <a:t>MODEL</a:t>
            </a:r>
            <a:br>
              <a:rPr b="1" lang="en-US" sz="2400" cap="none">
                <a:solidFill>
                  <a:schemeClr val="dk1"/>
                </a:solidFill>
                <a:latin typeface="Cambria"/>
                <a:ea typeface="Cambria"/>
                <a:cs typeface="Cambria"/>
                <a:sym typeface="Cambria"/>
              </a:rPr>
            </a:br>
            <a:endParaRPr b="1" sz="2400" cap="none">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Using your knowledge of photosynthesis, cellular respiration, and ecosystem structure, model how cutting down a tropical rain forest will affect surrounding biomes. Consider how the loss of the rain forest will affect the rate of photosynthesis in the area and how habitat loss will affect the rate of cellular respiration by animals in the forest. Then, model how the change in amounts of CO</a:t>
            </a:r>
            <a:r>
              <a:rPr b="1" baseline="-25000" lang="en-US" sz="2400">
                <a:solidFill>
                  <a:schemeClr val="dk1"/>
                </a:solidFill>
                <a:latin typeface="Cambria"/>
                <a:ea typeface="Cambria"/>
                <a:cs typeface="Cambria"/>
                <a:sym typeface="Cambria"/>
              </a:rPr>
              <a:t>2</a:t>
            </a:r>
            <a:r>
              <a:rPr b="1" lang="en-US" sz="2400">
                <a:solidFill>
                  <a:schemeClr val="dk1"/>
                </a:solidFill>
                <a:latin typeface="Cambria"/>
                <a:ea typeface="Cambria"/>
                <a:cs typeface="Cambria"/>
                <a:sym typeface="Cambria"/>
              </a:rPr>
              <a:t> and O</a:t>
            </a:r>
            <a:r>
              <a:rPr b="1" baseline="-25000" lang="en-US" sz="2400">
                <a:solidFill>
                  <a:schemeClr val="dk1"/>
                </a:solidFill>
                <a:latin typeface="Cambria"/>
                <a:ea typeface="Cambria"/>
                <a:cs typeface="Cambria"/>
                <a:sym typeface="Cambria"/>
              </a:rPr>
              <a:t>2</a:t>
            </a:r>
            <a:r>
              <a:rPr b="1" lang="en-US" sz="2400">
                <a:solidFill>
                  <a:schemeClr val="dk1"/>
                </a:solidFill>
                <a:latin typeface="Cambria"/>
                <a:ea typeface="Cambria"/>
                <a:cs typeface="Cambria"/>
                <a:sym typeface="Cambria"/>
              </a:rPr>
              <a:t> could affect surrounding ecosystems. What other ways might ecosystems be affected by such a loss?</a:t>
            </a:r>
            <a:endParaRPr/>
          </a:p>
        </p:txBody>
      </p:sp>
      <p:pic>
        <p:nvPicPr>
          <p:cNvPr descr="A drawing of a person&#10;&#10;Description automatically generated" id="105" name="Google Shape;105;p14"/>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5"/>
          <p:cNvSpPr txBox="1"/>
          <p:nvPr>
            <p:ph type="title"/>
          </p:nvPr>
        </p:nvSpPr>
        <p:spPr>
          <a:xfrm>
            <a:off x="311099" y="218582"/>
            <a:ext cx="8561967"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Introduction to Ecosystems</a:t>
            </a:r>
            <a:br>
              <a:rPr lang="en-US">
                <a:solidFill>
                  <a:srgbClr val="F2A900"/>
                </a:solidFill>
                <a:latin typeface="Cambria"/>
                <a:ea typeface="Cambria"/>
                <a:cs typeface="Cambria"/>
                <a:sym typeface="Cambria"/>
              </a:rPr>
            </a:br>
            <a:r>
              <a:rPr lang="en-US">
                <a:solidFill>
                  <a:srgbClr val="00B050"/>
                </a:solidFill>
                <a:latin typeface="Cambria"/>
                <a:ea typeface="Cambria"/>
                <a:cs typeface="Cambria"/>
                <a:sym typeface="Cambria"/>
              </a:rPr>
              <a:t>Cause and Effect</a:t>
            </a:r>
            <a:endParaRPr/>
          </a:p>
        </p:txBody>
      </p:sp>
      <p:sp>
        <p:nvSpPr>
          <p:cNvPr id="113" name="Google Shape;113;p15"/>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14" name="Google Shape;114;p15"/>
          <p:cNvSpPr/>
          <p:nvPr/>
        </p:nvSpPr>
        <p:spPr>
          <a:xfrm>
            <a:off x="4190761" y="2454507"/>
            <a:ext cx="4665372"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br>
              <a:rPr lang="en-US" sz="2400">
                <a:solidFill>
                  <a:schemeClr val="dk1"/>
                </a:solidFill>
                <a:latin typeface="Times New Roman"/>
                <a:ea typeface="Times New Roman"/>
                <a:cs typeface="Times New Roman"/>
                <a:sym typeface="Times New Roman"/>
              </a:rPr>
            </a:br>
            <a:endParaRPr sz="2400">
              <a:solidFill>
                <a:schemeClr val="dk1"/>
              </a:solidFill>
              <a:latin typeface="Times New Roman"/>
              <a:ea typeface="Times New Roman"/>
              <a:cs typeface="Times New Roman"/>
              <a:sym typeface="Times New Roman"/>
            </a:endParaRPr>
          </a:p>
        </p:txBody>
      </p:sp>
      <p:sp>
        <p:nvSpPr>
          <p:cNvPr id="115" name="Google Shape;115;p15"/>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3</a:t>
            </a:r>
            <a:endParaRPr/>
          </a:p>
        </p:txBody>
      </p:sp>
      <p:pic>
        <p:nvPicPr>
          <p:cNvPr id="116" name="Google Shape;116;p15"/>
          <p:cNvPicPr preferRelativeResize="0"/>
          <p:nvPr/>
        </p:nvPicPr>
        <p:blipFill rotWithShape="1">
          <a:blip r:embed="rId3">
            <a:alphaModFix/>
          </a:blip>
          <a:srcRect b="0" l="0" r="0" t="0"/>
          <a:stretch/>
        </p:blipFill>
        <p:spPr>
          <a:xfrm>
            <a:off x="1520687" y="1180349"/>
            <a:ext cx="6102626" cy="4576970"/>
          </a:xfrm>
          <a:prstGeom prst="rect">
            <a:avLst/>
          </a:prstGeom>
          <a:noFill/>
          <a:ln>
            <a:noFill/>
          </a:ln>
        </p:spPr>
      </p:pic>
      <p:pic>
        <p:nvPicPr>
          <p:cNvPr descr="A drawing of a person&#10;&#10;Description automatically generated" id="117" name="Google Shape;117;p15"/>
          <p:cNvPicPr preferRelativeResize="0"/>
          <p:nvPr/>
        </p:nvPicPr>
        <p:blipFill rotWithShape="1">
          <a:blip r:embed="rId4">
            <a:alphaModFix/>
          </a:blip>
          <a:srcRect b="0" l="0" r="0" t="0"/>
          <a:stretch/>
        </p:blipFill>
        <p:spPr>
          <a:xfrm>
            <a:off x="8457361" y="286314"/>
            <a:ext cx="474345" cy="526415"/>
          </a:xfrm>
          <a:prstGeom prst="rect">
            <a:avLst/>
          </a:prstGeom>
          <a:noFill/>
          <a:ln>
            <a:noFill/>
          </a:ln>
        </p:spPr>
      </p:pic>
      <p:sp>
        <p:nvSpPr>
          <p:cNvPr id="118" name="Google Shape;118;p15"/>
          <p:cNvSpPr txBox="1"/>
          <p:nvPr/>
        </p:nvSpPr>
        <p:spPr>
          <a:xfrm>
            <a:off x="1824901" y="5860213"/>
            <a:ext cx="579841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How do you impact your ecosystem?</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6"/>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Energy and Matter Flow in Ecosystems</a:t>
            </a:r>
            <a:endParaRPr/>
          </a:p>
        </p:txBody>
      </p:sp>
      <p:sp>
        <p:nvSpPr>
          <p:cNvPr id="126" name="Google Shape;126;p16"/>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27" name="Google Shape;127;p16"/>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3</a:t>
            </a:r>
            <a:endParaRPr/>
          </a:p>
        </p:txBody>
      </p:sp>
      <p:pic>
        <p:nvPicPr>
          <p:cNvPr id="128" name="Google Shape;128;p16"/>
          <p:cNvPicPr preferRelativeResize="0"/>
          <p:nvPr/>
        </p:nvPicPr>
        <p:blipFill rotWithShape="1">
          <a:blip r:embed="rId3">
            <a:alphaModFix/>
          </a:blip>
          <a:srcRect b="0" l="0" r="0" t="0"/>
          <a:stretch/>
        </p:blipFill>
        <p:spPr>
          <a:xfrm>
            <a:off x="311100" y="1693307"/>
            <a:ext cx="5201149" cy="3902765"/>
          </a:xfrm>
          <a:prstGeom prst="rect">
            <a:avLst/>
          </a:prstGeom>
          <a:noFill/>
          <a:ln>
            <a:noFill/>
          </a:ln>
        </p:spPr>
      </p:pic>
      <p:sp>
        <p:nvSpPr>
          <p:cNvPr id="129" name="Google Shape;129;p16"/>
          <p:cNvSpPr txBox="1"/>
          <p:nvPr/>
        </p:nvSpPr>
        <p:spPr>
          <a:xfrm>
            <a:off x="5668046" y="1751863"/>
            <a:ext cx="3260035" cy="378565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Cambria"/>
                <a:ea typeface="Cambria"/>
                <a:cs typeface="Cambria"/>
                <a:sym typeface="Cambria"/>
              </a:rPr>
              <a:t>All organisms need a source of energy to survive. Energy is essential for metabolism, which is all of the chemical processes that build up or break down materials in an organism's body.</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HMH_PPT_TemplateF">
  <a:themeElements>
    <a:clrScheme name="HMH">
      <a:dk1>
        <a:srgbClr val="54585A"/>
      </a:dk1>
      <a:lt1>
        <a:srgbClr val="FFFFFF"/>
      </a:lt1>
      <a:dk2>
        <a:srgbClr val="F2A900"/>
      </a:dk2>
      <a:lt2>
        <a:srgbClr val="898D8D"/>
      </a:lt2>
      <a:accent1>
        <a:srgbClr val="6F83C1"/>
      </a:accent1>
      <a:accent2>
        <a:srgbClr val="CE3D95"/>
      </a:accent2>
      <a:accent3>
        <a:srgbClr val="00A8C8"/>
      </a:accent3>
      <a:accent4>
        <a:srgbClr val="EF4E45"/>
      </a:accent4>
      <a:accent5>
        <a:srgbClr val="B2B935"/>
      </a:accent5>
      <a:accent6>
        <a:srgbClr val="ED2C67"/>
      </a:accent6>
      <a:hlink>
        <a:srgbClr val="F48132"/>
      </a:hlink>
      <a:folHlink>
        <a:srgbClr val="72BE4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